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4"/>
  </p:notesMasterIdLst>
  <p:sldIdLst>
    <p:sldId id="256" r:id="rId2"/>
    <p:sldId id="258" r:id="rId3"/>
    <p:sldId id="259" r:id="rId4"/>
    <p:sldId id="263" r:id="rId5"/>
    <p:sldId id="315" r:id="rId6"/>
    <p:sldId id="312" r:id="rId7"/>
    <p:sldId id="316" r:id="rId8"/>
    <p:sldId id="260" r:id="rId9"/>
    <p:sldId id="261" r:id="rId10"/>
    <p:sldId id="267" r:id="rId11"/>
    <p:sldId id="352" r:id="rId12"/>
    <p:sldId id="268" r:id="rId13"/>
    <p:sldId id="313" r:id="rId14"/>
    <p:sldId id="345" r:id="rId15"/>
    <p:sldId id="317" r:id="rId16"/>
    <p:sldId id="347" r:id="rId17"/>
    <p:sldId id="276" r:id="rId18"/>
    <p:sldId id="320" r:id="rId19"/>
    <p:sldId id="354" r:id="rId20"/>
    <p:sldId id="321" r:id="rId21"/>
    <p:sldId id="274" r:id="rId22"/>
    <p:sldId id="349" r:id="rId23"/>
    <p:sldId id="353" r:id="rId24"/>
    <p:sldId id="350" r:id="rId25"/>
    <p:sldId id="348" r:id="rId26"/>
    <p:sldId id="326" r:id="rId27"/>
    <p:sldId id="289" r:id="rId28"/>
    <p:sldId id="328" r:id="rId29"/>
    <p:sldId id="330" r:id="rId30"/>
    <p:sldId id="331" r:id="rId31"/>
    <p:sldId id="290" r:id="rId32"/>
    <p:sldId id="342" r:id="rId33"/>
  </p:sldIdLst>
  <p:sldSz cx="9144000" cy="5143500" type="screen16x9"/>
  <p:notesSz cx="6858000" cy="9144000"/>
  <p:embeddedFontLst>
    <p:embeddedFont>
      <p:font typeface="新細明體" panose="02020500000000000000" pitchFamily="18" charset="-120"/>
      <p:regular r:id="rId35"/>
    </p:embeddedFont>
    <p:embeddedFont>
      <p:font typeface="新細明體" panose="02020500000000000000" pitchFamily="18" charset="-120"/>
      <p:regular r:id="rId35"/>
    </p:embeddedFont>
    <p:embeddedFont>
      <p:font typeface="Abril Fatface" panose="02000503000000020003" pitchFamily="2" charset="0"/>
      <p:regular r:id="rId36"/>
    </p:embeddedFont>
    <p:embeddedFont>
      <p:font typeface="Actor" panose="020B0503050000020004" pitchFamily="34" charset="0"/>
      <p:regular r:id="rId37"/>
    </p:embeddedFont>
    <p:embeddedFont>
      <p:font typeface="Avenir Book" panose="02000503020000020003" pitchFamily="2" charset="0"/>
      <p:regular r:id="rId38"/>
      <p:italic r:id="rId39"/>
    </p:embeddedFont>
    <p:embeddedFont>
      <p:font typeface="DM Serif Display" pitchFamily="2" charset="0"/>
      <p:regular r:id="rId40"/>
      <p:italic r:id="rId41"/>
    </p:embeddedFont>
    <p:embeddedFont>
      <p:font typeface="Francois One" panose="02000503040000020004" pitchFamily="2" charset="0"/>
      <p:regular r:id="rId42"/>
    </p:embeddedFont>
    <p:embeddedFont>
      <p:font typeface="Josefin Slab" pitchFamily="2" charset="0"/>
      <p:regular r:id="rId43"/>
      <p:bold r:id="rId44"/>
      <p:italic r:id="rId45"/>
      <p:boldItalic r:id="rId46"/>
    </p:embeddedFont>
    <p:embeddedFont>
      <p:font typeface="Montserrat" pitchFamily="2" charset="0"/>
      <p:regular r:id="rId47"/>
      <p:bold r:id="rId48"/>
      <p:italic r:id="rId49"/>
      <p:boldItalic r:id="rId50"/>
    </p:embeddedFont>
    <p:embeddedFont>
      <p:font typeface="Roboto Condensed Light" panose="020F0302020204030204" pitchFamily="34" charset="0"/>
      <p:regular r:id="rId51"/>
      <p:italic r:id="rId52"/>
    </p:embeddedFont>
    <p:embeddedFont>
      <p:font typeface="Yanone Kaffeesatz" pitchFamily="2"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B1DA"/>
    <a:srgbClr val="282938"/>
    <a:srgbClr val="484C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0292C6-7740-418E-BC29-79761EF1CDEF}">
  <a:tblStyle styleId="{C00292C6-7740-418E-BC29-79761EF1CD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31" autoAdjust="0"/>
    <p:restoredTop sz="94484" autoAdjust="0"/>
  </p:normalViewPr>
  <p:slideViewPr>
    <p:cSldViewPr snapToGrid="0" snapToObjects="1">
      <p:cViewPr varScale="1">
        <p:scale>
          <a:sx n="147" d="100"/>
          <a:sy n="147" d="100"/>
        </p:scale>
        <p:origin x="192" y="224"/>
      </p:cViewPr>
      <p:guideLst/>
    </p:cSldViewPr>
  </p:slideViewPr>
  <p:outlineViewPr>
    <p:cViewPr>
      <p:scale>
        <a:sx n="33" d="100"/>
        <a:sy n="33" d="100"/>
      </p:scale>
      <p:origin x="0" y="-49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859D5-7848-4833-944E-AEF983D0B663}"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zh-TW" altLang="en-US"/>
        </a:p>
      </dgm:t>
    </dgm:pt>
    <dgm:pt modelId="{6A4B0910-B3E6-443D-8CF1-66ADE02FA57A}">
      <dgm:prSet phldrT="[文字]"/>
      <dgm:spPr>
        <a:solidFill>
          <a:schemeClr val="tx2">
            <a:lumMod val="40000"/>
            <a:lumOff val="60000"/>
          </a:schemeClr>
        </a:solidFill>
      </dgm:spPr>
      <dgm:t>
        <a:bodyPr/>
        <a:lstStyle/>
        <a:p>
          <a:r>
            <a:rPr lang="zh-TW" altLang="en-US" dirty="0"/>
            <a:t>優勢</a:t>
          </a:r>
          <a:endParaRPr lang="en-US" altLang="zh-TW" dirty="0"/>
        </a:p>
      </dgm:t>
    </dgm:pt>
    <dgm:pt modelId="{C6149EC2-3819-4384-94A2-7D13D71B36FB}" type="parTrans" cxnId="{B4903155-111D-4CF1-9E96-C97D303C1601}">
      <dgm:prSet/>
      <dgm:spPr/>
      <dgm:t>
        <a:bodyPr/>
        <a:lstStyle/>
        <a:p>
          <a:endParaRPr lang="zh-TW" altLang="en-US"/>
        </a:p>
      </dgm:t>
    </dgm:pt>
    <dgm:pt modelId="{81DF37BD-242E-4338-9471-C724D38FDAA0}" type="sibTrans" cxnId="{B4903155-111D-4CF1-9E96-C97D303C1601}">
      <dgm:prSet/>
      <dgm:spPr/>
      <dgm:t>
        <a:bodyPr/>
        <a:lstStyle/>
        <a:p>
          <a:endParaRPr lang="zh-TW" altLang="en-US"/>
        </a:p>
      </dgm:t>
    </dgm:pt>
    <dgm:pt modelId="{1FC61BAA-AD0E-47C0-B816-C0836D6DF9C1}">
      <dgm:prSet phldrT="[文字]"/>
      <dgm:spPr>
        <a:solidFill>
          <a:schemeClr val="tx2">
            <a:lumMod val="60000"/>
            <a:lumOff val="40000"/>
          </a:schemeClr>
        </a:solidFill>
      </dgm:spPr>
      <dgm:t>
        <a:bodyPr/>
        <a:lstStyle/>
        <a:p>
          <a:r>
            <a:rPr lang="zh-TW" altLang="en-US" dirty="0"/>
            <a:t>劣勢</a:t>
          </a:r>
        </a:p>
      </dgm:t>
    </dgm:pt>
    <dgm:pt modelId="{730C4E0A-0053-409A-BE05-4AF705667716}" type="parTrans" cxnId="{81DF011F-DB2B-43EC-BDAD-CAB9299E13B1}">
      <dgm:prSet/>
      <dgm:spPr/>
      <dgm:t>
        <a:bodyPr/>
        <a:lstStyle/>
        <a:p>
          <a:endParaRPr lang="zh-TW" altLang="en-US"/>
        </a:p>
      </dgm:t>
    </dgm:pt>
    <dgm:pt modelId="{6D915010-7058-4E0A-AE44-20B9EFD73641}" type="sibTrans" cxnId="{81DF011F-DB2B-43EC-BDAD-CAB9299E13B1}">
      <dgm:prSet/>
      <dgm:spPr/>
      <dgm:t>
        <a:bodyPr/>
        <a:lstStyle/>
        <a:p>
          <a:endParaRPr lang="zh-TW" altLang="en-US"/>
        </a:p>
      </dgm:t>
    </dgm:pt>
    <dgm:pt modelId="{80FACEBE-EEBD-4756-9922-7B5D12AD8823}">
      <dgm:prSet phldrT="[文字]"/>
      <dgm:spPr>
        <a:solidFill>
          <a:schemeClr val="tx2">
            <a:lumMod val="75000"/>
          </a:schemeClr>
        </a:solidFill>
      </dgm:spPr>
      <dgm:t>
        <a:bodyPr/>
        <a:lstStyle/>
        <a:p>
          <a:r>
            <a:rPr lang="zh-TW" altLang="en-US" dirty="0"/>
            <a:t>威脅</a:t>
          </a:r>
        </a:p>
      </dgm:t>
    </dgm:pt>
    <dgm:pt modelId="{A3F75050-43AE-49FF-8B18-0C373803C36B}" type="parTrans" cxnId="{3D4EC0BE-BE03-4652-9A83-818B0C9E694B}">
      <dgm:prSet/>
      <dgm:spPr/>
      <dgm:t>
        <a:bodyPr/>
        <a:lstStyle/>
        <a:p>
          <a:endParaRPr lang="zh-TW" altLang="en-US"/>
        </a:p>
      </dgm:t>
    </dgm:pt>
    <dgm:pt modelId="{C88254E2-7EDD-4D2E-8CD7-85A51C621203}" type="sibTrans" cxnId="{3D4EC0BE-BE03-4652-9A83-818B0C9E694B}">
      <dgm:prSet/>
      <dgm:spPr/>
      <dgm:t>
        <a:bodyPr/>
        <a:lstStyle/>
        <a:p>
          <a:endParaRPr lang="zh-TW" altLang="en-US"/>
        </a:p>
      </dgm:t>
    </dgm:pt>
    <dgm:pt modelId="{E6809B51-6D3D-4806-8832-7812751184C8}">
      <dgm:prSet phldrT="[文字]"/>
      <dgm:spPr>
        <a:solidFill>
          <a:srgbClr val="70B1DA"/>
        </a:solidFill>
      </dgm:spPr>
      <dgm:t>
        <a:bodyPr/>
        <a:lstStyle/>
        <a:p>
          <a:r>
            <a:rPr lang="zh-TW" altLang="en-US" dirty="0"/>
            <a:t>機會</a:t>
          </a:r>
        </a:p>
      </dgm:t>
    </dgm:pt>
    <dgm:pt modelId="{8CFF901A-FE03-4774-A445-894EEF3BAB30}" type="parTrans" cxnId="{17E2CDA7-82B9-48F3-84DD-FB5C4529F07C}">
      <dgm:prSet/>
      <dgm:spPr/>
      <dgm:t>
        <a:bodyPr/>
        <a:lstStyle/>
        <a:p>
          <a:endParaRPr lang="zh-TW" altLang="en-US"/>
        </a:p>
      </dgm:t>
    </dgm:pt>
    <dgm:pt modelId="{D2690B68-0676-4F0E-9011-6DAA230EDA22}" type="sibTrans" cxnId="{17E2CDA7-82B9-48F3-84DD-FB5C4529F07C}">
      <dgm:prSet/>
      <dgm:spPr/>
      <dgm:t>
        <a:bodyPr/>
        <a:lstStyle/>
        <a:p>
          <a:endParaRPr lang="zh-TW" altLang="en-US"/>
        </a:p>
      </dgm:t>
    </dgm:pt>
    <dgm:pt modelId="{43BB82FB-12BE-4F9B-A60A-17E1FFE9DFB5}" type="pres">
      <dgm:prSet presAssocID="{0BD859D5-7848-4833-944E-AEF983D0B663}" presName="cycleMatrixDiagram" presStyleCnt="0">
        <dgm:presLayoutVars>
          <dgm:chMax val="1"/>
          <dgm:dir/>
          <dgm:animLvl val="lvl"/>
          <dgm:resizeHandles val="exact"/>
        </dgm:presLayoutVars>
      </dgm:prSet>
      <dgm:spPr/>
    </dgm:pt>
    <dgm:pt modelId="{584A7A26-C565-4BBC-8C51-6F95A4620485}" type="pres">
      <dgm:prSet presAssocID="{0BD859D5-7848-4833-944E-AEF983D0B663}" presName="children" presStyleCnt="0"/>
      <dgm:spPr/>
    </dgm:pt>
    <dgm:pt modelId="{4B0AE2CD-C02D-4682-8CBB-54B9AFC2C374}" type="pres">
      <dgm:prSet presAssocID="{0BD859D5-7848-4833-944E-AEF983D0B663}" presName="childPlaceholder" presStyleCnt="0"/>
      <dgm:spPr/>
    </dgm:pt>
    <dgm:pt modelId="{412FAE91-7942-4B86-9B0D-B4FCEF69A342}" type="pres">
      <dgm:prSet presAssocID="{0BD859D5-7848-4833-944E-AEF983D0B663}" presName="circle" presStyleCnt="0"/>
      <dgm:spPr/>
    </dgm:pt>
    <dgm:pt modelId="{2BB833E1-7457-48DE-86A0-5C55A0B8E5E2}" type="pres">
      <dgm:prSet presAssocID="{0BD859D5-7848-4833-944E-AEF983D0B663}" presName="quadrant1" presStyleLbl="node1" presStyleIdx="0" presStyleCnt="4">
        <dgm:presLayoutVars>
          <dgm:chMax val="1"/>
          <dgm:bulletEnabled val="1"/>
        </dgm:presLayoutVars>
      </dgm:prSet>
      <dgm:spPr/>
    </dgm:pt>
    <dgm:pt modelId="{153E076D-9649-4B18-8C4A-CF18A0B37A98}" type="pres">
      <dgm:prSet presAssocID="{0BD859D5-7848-4833-944E-AEF983D0B663}" presName="quadrant2" presStyleLbl="node1" presStyleIdx="1" presStyleCnt="4">
        <dgm:presLayoutVars>
          <dgm:chMax val="1"/>
          <dgm:bulletEnabled val="1"/>
        </dgm:presLayoutVars>
      </dgm:prSet>
      <dgm:spPr/>
    </dgm:pt>
    <dgm:pt modelId="{E3C61767-9D3B-4FDD-9A20-11A760ECE5F7}" type="pres">
      <dgm:prSet presAssocID="{0BD859D5-7848-4833-944E-AEF983D0B663}" presName="quadrant3" presStyleLbl="node1" presStyleIdx="2" presStyleCnt="4">
        <dgm:presLayoutVars>
          <dgm:chMax val="1"/>
          <dgm:bulletEnabled val="1"/>
        </dgm:presLayoutVars>
      </dgm:prSet>
      <dgm:spPr/>
    </dgm:pt>
    <dgm:pt modelId="{847081DE-623A-4908-933B-BC4E508300DC}" type="pres">
      <dgm:prSet presAssocID="{0BD859D5-7848-4833-944E-AEF983D0B663}" presName="quadrant4" presStyleLbl="node1" presStyleIdx="3" presStyleCnt="4">
        <dgm:presLayoutVars>
          <dgm:chMax val="1"/>
          <dgm:bulletEnabled val="1"/>
        </dgm:presLayoutVars>
      </dgm:prSet>
      <dgm:spPr/>
    </dgm:pt>
    <dgm:pt modelId="{032A0626-EDDE-45B0-9D8A-618D1C81DCEE}" type="pres">
      <dgm:prSet presAssocID="{0BD859D5-7848-4833-944E-AEF983D0B663}" presName="quadrantPlaceholder" presStyleCnt="0"/>
      <dgm:spPr/>
    </dgm:pt>
    <dgm:pt modelId="{7B43A2D9-DEFA-491C-B555-3DFE8F4D81E4}" type="pres">
      <dgm:prSet presAssocID="{0BD859D5-7848-4833-944E-AEF983D0B663}" presName="center1" presStyleLbl="fgShp" presStyleIdx="0" presStyleCnt="2"/>
      <dgm:spPr>
        <a:noFill/>
        <a:ln>
          <a:noFill/>
        </a:ln>
      </dgm:spPr>
    </dgm:pt>
    <dgm:pt modelId="{136A0229-248D-4A94-B531-0630F2F5212B}" type="pres">
      <dgm:prSet presAssocID="{0BD859D5-7848-4833-944E-AEF983D0B663}" presName="center2" presStyleLbl="fgShp" presStyleIdx="1" presStyleCnt="2"/>
      <dgm:spPr>
        <a:noFill/>
        <a:ln>
          <a:noFill/>
        </a:ln>
      </dgm:spPr>
    </dgm:pt>
  </dgm:ptLst>
  <dgm:cxnLst>
    <dgm:cxn modelId="{B5470900-37B4-4F87-B95D-55AAF91099AF}" type="presOf" srcId="{80FACEBE-EEBD-4756-9922-7B5D12AD8823}" destId="{E3C61767-9D3B-4FDD-9A20-11A760ECE5F7}" srcOrd="0" destOrd="0" presId="urn:microsoft.com/office/officeart/2005/8/layout/cycle4"/>
    <dgm:cxn modelId="{81DF011F-DB2B-43EC-BDAD-CAB9299E13B1}" srcId="{0BD859D5-7848-4833-944E-AEF983D0B663}" destId="{1FC61BAA-AD0E-47C0-B816-C0836D6DF9C1}" srcOrd="1" destOrd="0" parTransId="{730C4E0A-0053-409A-BE05-4AF705667716}" sibTransId="{6D915010-7058-4E0A-AE44-20B9EFD73641}"/>
    <dgm:cxn modelId="{383AB020-EC9C-4E9D-9751-7CADCD5559B7}" type="presOf" srcId="{E6809B51-6D3D-4806-8832-7812751184C8}" destId="{847081DE-623A-4908-933B-BC4E508300DC}" srcOrd="0" destOrd="0" presId="urn:microsoft.com/office/officeart/2005/8/layout/cycle4"/>
    <dgm:cxn modelId="{A8C96832-653B-48CE-A825-A455D14B64BF}" type="presOf" srcId="{6A4B0910-B3E6-443D-8CF1-66ADE02FA57A}" destId="{2BB833E1-7457-48DE-86A0-5C55A0B8E5E2}" srcOrd="0" destOrd="0" presId="urn:microsoft.com/office/officeart/2005/8/layout/cycle4"/>
    <dgm:cxn modelId="{B4903155-111D-4CF1-9E96-C97D303C1601}" srcId="{0BD859D5-7848-4833-944E-AEF983D0B663}" destId="{6A4B0910-B3E6-443D-8CF1-66ADE02FA57A}" srcOrd="0" destOrd="0" parTransId="{C6149EC2-3819-4384-94A2-7D13D71B36FB}" sibTransId="{81DF37BD-242E-4338-9471-C724D38FDAA0}"/>
    <dgm:cxn modelId="{8AB331A0-A1AC-4157-8E40-940A173D866D}" type="presOf" srcId="{0BD859D5-7848-4833-944E-AEF983D0B663}" destId="{43BB82FB-12BE-4F9B-A60A-17E1FFE9DFB5}" srcOrd="0" destOrd="0" presId="urn:microsoft.com/office/officeart/2005/8/layout/cycle4"/>
    <dgm:cxn modelId="{17E2CDA7-82B9-48F3-84DD-FB5C4529F07C}" srcId="{0BD859D5-7848-4833-944E-AEF983D0B663}" destId="{E6809B51-6D3D-4806-8832-7812751184C8}" srcOrd="3" destOrd="0" parTransId="{8CFF901A-FE03-4774-A445-894EEF3BAB30}" sibTransId="{D2690B68-0676-4F0E-9011-6DAA230EDA22}"/>
    <dgm:cxn modelId="{3D4EC0BE-BE03-4652-9A83-818B0C9E694B}" srcId="{0BD859D5-7848-4833-944E-AEF983D0B663}" destId="{80FACEBE-EEBD-4756-9922-7B5D12AD8823}" srcOrd="2" destOrd="0" parTransId="{A3F75050-43AE-49FF-8B18-0C373803C36B}" sibTransId="{C88254E2-7EDD-4D2E-8CD7-85A51C621203}"/>
    <dgm:cxn modelId="{318803EF-E93B-4230-BFE7-5BC83D1D4285}" type="presOf" srcId="{1FC61BAA-AD0E-47C0-B816-C0836D6DF9C1}" destId="{153E076D-9649-4B18-8C4A-CF18A0B37A98}" srcOrd="0" destOrd="0" presId="urn:microsoft.com/office/officeart/2005/8/layout/cycle4"/>
    <dgm:cxn modelId="{8A2F64ED-3A0E-4931-9D63-12DFFB362D3C}" type="presParOf" srcId="{43BB82FB-12BE-4F9B-A60A-17E1FFE9DFB5}" destId="{584A7A26-C565-4BBC-8C51-6F95A4620485}" srcOrd="0" destOrd="0" presId="urn:microsoft.com/office/officeart/2005/8/layout/cycle4"/>
    <dgm:cxn modelId="{A60587AF-2B0A-471E-AC3C-DE926933BCD5}" type="presParOf" srcId="{584A7A26-C565-4BBC-8C51-6F95A4620485}" destId="{4B0AE2CD-C02D-4682-8CBB-54B9AFC2C374}" srcOrd="0" destOrd="0" presId="urn:microsoft.com/office/officeart/2005/8/layout/cycle4"/>
    <dgm:cxn modelId="{3E9A0C87-34CA-4633-A0A7-6B1F35636BAC}" type="presParOf" srcId="{43BB82FB-12BE-4F9B-A60A-17E1FFE9DFB5}" destId="{412FAE91-7942-4B86-9B0D-B4FCEF69A342}" srcOrd="1" destOrd="0" presId="urn:microsoft.com/office/officeart/2005/8/layout/cycle4"/>
    <dgm:cxn modelId="{2F12421D-FC03-4935-862D-F7D7401D5EA7}" type="presParOf" srcId="{412FAE91-7942-4B86-9B0D-B4FCEF69A342}" destId="{2BB833E1-7457-48DE-86A0-5C55A0B8E5E2}" srcOrd="0" destOrd="0" presId="urn:microsoft.com/office/officeart/2005/8/layout/cycle4"/>
    <dgm:cxn modelId="{AB530D04-3AE8-4D77-BE5C-5B7E8F3362E7}" type="presParOf" srcId="{412FAE91-7942-4B86-9B0D-B4FCEF69A342}" destId="{153E076D-9649-4B18-8C4A-CF18A0B37A98}" srcOrd="1" destOrd="0" presId="urn:microsoft.com/office/officeart/2005/8/layout/cycle4"/>
    <dgm:cxn modelId="{A960EAC7-222E-4E3D-B33C-04A51A0896A6}" type="presParOf" srcId="{412FAE91-7942-4B86-9B0D-B4FCEF69A342}" destId="{E3C61767-9D3B-4FDD-9A20-11A760ECE5F7}" srcOrd="2" destOrd="0" presId="urn:microsoft.com/office/officeart/2005/8/layout/cycle4"/>
    <dgm:cxn modelId="{5F8BC593-8E03-470E-8F5C-E0CA7EAEFC78}" type="presParOf" srcId="{412FAE91-7942-4B86-9B0D-B4FCEF69A342}" destId="{847081DE-623A-4908-933B-BC4E508300DC}" srcOrd="3" destOrd="0" presId="urn:microsoft.com/office/officeart/2005/8/layout/cycle4"/>
    <dgm:cxn modelId="{A928BC94-5F61-41E8-B295-AB0608F23F3B}" type="presParOf" srcId="{412FAE91-7942-4B86-9B0D-B4FCEF69A342}" destId="{032A0626-EDDE-45B0-9D8A-618D1C81DCEE}" srcOrd="4" destOrd="0" presId="urn:microsoft.com/office/officeart/2005/8/layout/cycle4"/>
    <dgm:cxn modelId="{F1513EE5-590F-4F36-A66A-F42ED0BF9FA5}" type="presParOf" srcId="{43BB82FB-12BE-4F9B-A60A-17E1FFE9DFB5}" destId="{7B43A2D9-DEFA-491C-B555-3DFE8F4D81E4}" srcOrd="2" destOrd="0" presId="urn:microsoft.com/office/officeart/2005/8/layout/cycle4"/>
    <dgm:cxn modelId="{E71AA741-2385-4D4E-A4F9-E5C38787B98B}" type="presParOf" srcId="{43BB82FB-12BE-4F9B-A60A-17E1FFE9DFB5}" destId="{136A0229-248D-4A94-B531-0630F2F5212B}"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833E1-7457-48DE-86A0-5C55A0B8E5E2}">
      <dsp:nvSpPr>
        <dsp:cNvPr id="0" name=""/>
        <dsp:cNvSpPr/>
      </dsp:nvSpPr>
      <dsp:spPr>
        <a:xfrm>
          <a:off x="1046100" y="195802"/>
          <a:ext cx="1487410" cy="1487410"/>
        </a:xfrm>
        <a:prstGeom prst="pieWedge">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優勢</a:t>
          </a:r>
          <a:endParaRPr lang="en-US" altLang="zh-TW" sz="2600" kern="1200" dirty="0"/>
        </a:p>
      </dsp:txBody>
      <dsp:txXfrm>
        <a:off x="1481752" y="631454"/>
        <a:ext cx="1051758" cy="1051758"/>
      </dsp:txXfrm>
    </dsp:sp>
    <dsp:sp modelId="{153E076D-9649-4B18-8C4A-CF18A0B37A98}">
      <dsp:nvSpPr>
        <dsp:cNvPr id="0" name=""/>
        <dsp:cNvSpPr/>
      </dsp:nvSpPr>
      <dsp:spPr>
        <a:xfrm rot="5400000">
          <a:off x="2602213" y="195802"/>
          <a:ext cx="1487410" cy="1487410"/>
        </a:xfrm>
        <a:prstGeom prst="pieWedg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劣勢</a:t>
          </a:r>
        </a:p>
      </dsp:txBody>
      <dsp:txXfrm rot="-5400000">
        <a:off x="2602213" y="631454"/>
        <a:ext cx="1051758" cy="1051758"/>
      </dsp:txXfrm>
    </dsp:sp>
    <dsp:sp modelId="{E3C61767-9D3B-4FDD-9A20-11A760ECE5F7}">
      <dsp:nvSpPr>
        <dsp:cNvPr id="0" name=""/>
        <dsp:cNvSpPr/>
      </dsp:nvSpPr>
      <dsp:spPr>
        <a:xfrm rot="10800000">
          <a:off x="2602213" y="1751915"/>
          <a:ext cx="1487410" cy="1487410"/>
        </a:xfrm>
        <a:prstGeom prst="pieWedg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威脅</a:t>
          </a:r>
        </a:p>
      </dsp:txBody>
      <dsp:txXfrm rot="10800000">
        <a:off x="2602213" y="1751915"/>
        <a:ext cx="1051758" cy="1051758"/>
      </dsp:txXfrm>
    </dsp:sp>
    <dsp:sp modelId="{847081DE-623A-4908-933B-BC4E508300DC}">
      <dsp:nvSpPr>
        <dsp:cNvPr id="0" name=""/>
        <dsp:cNvSpPr/>
      </dsp:nvSpPr>
      <dsp:spPr>
        <a:xfrm rot="16200000">
          <a:off x="1046100" y="1751915"/>
          <a:ext cx="1487410" cy="1487410"/>
        </a:xfrm>
        <a:prstGeom prst="pieWedge">
          <a:avLst/>
        </a:prstGeom>
        <a:solidFill>
          <a:srgbClr val="70B1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機會</a:t>
          </a:r>
        </a:p>
      </dsp:txBody>
      <dsp:txXfrm rot="5400000">
        <a:off x="1481752" y="1751915"/>
        <a:ext cx="1051758" cy="1051758"/>
      </dsp:txXfrm>
    </dsp:sp>
    <dsp:sp modelId="{7B43A2D9-DEFA-491C-B555-3DFE8F4D81E4}">
      <dsp:nvSpPr>
        <dsp:cNvPr id="0" name=""/>
        <dsp:cNvSpPr/>
      </dsp:nvSpPr>
      <dsp:spPr>
        <a:xfrm>
          <a:off x="2311086" y="1408402"/>
          <a:ext cx="513551" cy="446566"/>
        </a:xfrm>
        <a:prstGeom prst="circularArrow">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136A0229-248D-4A94-B531-0630F2F5212B}">
      <dsp:nvSpPr>
        <dsp:cNvPr id="0" name=""/>
        <dsp:cNvSpPr/>
      </dsp:nvSpPr>
      <dsp:spPr>
        <a:xfrm rot="10800000">
          <a:off x="2311086" y="1580158"/>
          <a:ext cx="513551" cy="446566"/>
        </a:xfrm>
        <a:prstGeom prst="circularArrow">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df4f948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df4f948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c4eba5a6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c4eba5a6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91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c4eba5a6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c4eba5a6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c4eba5a6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c4eba5a6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276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c4eba5a6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c4eba5a6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23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c4eba5a6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c4eba5a6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825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c4eba5a6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c4eba5a6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985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d14a6df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ed14a6df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cc4eba5a6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cc4eba5a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244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d14a6df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ed14a6df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06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cc4eba5a64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4eba5a64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584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edf4f9481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edf4f9481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c4eba5a6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c4eba5a6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692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c4eba5a6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c4eba5a6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836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c4eba5a6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c4eba5a6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754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724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072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eedf4f9481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eedf4f9481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004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81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cc4eba5a6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cc4eba5a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720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ed14aa2be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ed14aa2be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ed15a2965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ed15a2965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43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cc4eba5a64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cc4eba5a64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cc4eba5a64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cc4eba5a64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418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746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edf4f9481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edf4f9481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7754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181769" y="320811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066326" y="4029351"/>
            <a:ext cx="1737424" cy="1737425"/>
            <a:chOff x="5279626" y="2678000"/>
            <a:chExt cx="1737424" cy="1737425"/>
          </a:xfrm>
        </p:grpSpPr>
        <p:sp>
          <p:nvSpPr>
            <p:cNvPr id="11" name="Google Shape;11;p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rot="2700000">
            <a:off x="6372949" y="3873354"/>
            <a:ext cx="2041134" cy="204113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579193" y="-662094"/>
            <a:ext cx="1464135" cy="146413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050072"/>
            <a:ext cx="2597700" cy="52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50">
    <p:spTree>
      <p:nvGrpSpPr>
        <p:cNvPr id="1" name="Shape 118"/>
        <p:cNvGrpSpPr/>
        <p:nvPr/>
      </p:nvGrpSpPr>
      <p:grpSpPr>
        <a:xfrm>
          <a:off x="0" y="0"/>
          <a:ext cx="0" cy="0"/>
          <a:chOff x="0" y="0"/>
          <a:chExt cx="0" cy="0"/>
        </a:xfrm>
      </p:grpSpPr>
      <p:sp>
        <p:nvSpPr>
          <p:cNvPr id="119" name="Google Shape;119;p14"/>
          <p:cNvSpPr/>
          <p:nvPr/>
        </p:nvSpPr>
        <p:spPr>
          <a:xfrm rot="-2700000" flipH="1">
            <a:off x="5621812" y="107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2700000" flipH="1">
            <a:off x="4659759" y="-132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4"/>
          <p:cNvGrpSpPr/>
          <p:nvPr/>
        </p:nvGrpSpPr>
        <p:grpSpPr>
          <a:xfrm flipH="1">
            <a:off x="6860141" y="-346686"/>
            <a:ext cx="1737424" cy="1737425"/>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6837947" y="3020500"/>
            <a:ext cx="1737424" cy="1737425"/>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4"/>
          <p:cNvSpPr/>
          <p:nvPr/>
        </p:nvSpPr>
        <p:spPr>
          <a:xfrm rot="-2700000" flipH="1">
            <a:off x="4911669" y="-11892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2700000" flipH="1">
            <a:off x="8265018" y="180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a:spLocks noGrp="1"/>
          </p:cNvSpPr>
          <p:nvPr>
            <p:ph type="title" hasCustomPrompt="1"/>
          </p:nvPr>
        </p:nvSpPr>
        <p:spPr>
          <a:xfrm>
            <a:off x="5680747" y="168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0" name="Google Shape;130;p14"/>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4"/>
          <p:cNvSpPr/>
          <p:nvPr/>
        </p:nvSpPr>
        <p:spPr>
          <a:xfrm rot="-2700000" flipH="1">
            <a:off x="4397868" y="320397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50_1">
    <p:spTree>
      <p:nvGrpSpPr>
        <p:cNvPr id="1" name="Shape 133"/>
        <p:cNvGrpSpPr/>
        <p:nvPr/>
      </p:nvGrpSpPr>
      <p:grpSpPr>
        <a:xfrm>
          <a:off x="0" y="0"/>
          <a:ext cx="0" cy="0"/>
          <a:chOff x="0" y="0"/>
          <a:chExt cx="0" cy="0"/>
        </a:xfrm>
      </p:grpSpPr>
      <p:sp>
        <p:nvSpPr>
          <p:cNvPr id="134" name="Google Shape;134;p15"/>
          <p:cNvSpPr/>
          <p:nvPr/>
        </p:nvSpPr>
        <p:spPr>
          <a:xfrm rot="-2700000" flipH="1">
            <a:off x="1164112" y="23312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700000" flipH="1">
            <a:off x="202059" y="-65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5"/>
          <p:cNvGrpSpPr/>
          <p:nvPr/>
        </p:nvGrpSpPr>
        <p:grpSpPr>
          <a:xfrm flipH="1">
            <a:off x="-155484" y="3635064"/>
            <a:ext cx="1737424" cy="1737425"/>
            <a:chOff x="5279626" y="2678000"/>
            <a:chExt cx="1737424" cy="1737425"/>
          </a:xfrm>
        </p:grpSpPr>
        <p:sp>
          <p:nvSpPr>
            <p:cNvPr id="137" name="Google Shape;137;p15"/>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flipH="1">
            <a:off x="2380247" y="4277800"/>
            <a:ext cx="1737424" cy="1737425"/>
            <a:chOff x="5279626" y="2678000"/>
            <a:chExt cx="1737424" cy="1737425"/>
          </a:xfrm>
        </p:grpSpPr>
        <p:sp>
          <p:nvSpPr>
            <p:cNvPr id="140" name="Google Shape;140;p1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txBox="1">
            <a:spLocks noGrp="1"/>
          </p:cNvSpPr>
          <p:nvPr>
            <p:ph type="title" hasCustomPrompt="1"/>
          </p:nvPr>
        </p:nvSpPr>
        <p:spPr>
          <a:xfrm>
            <a:off x="1223047" y="29455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3" name="Google Shape;143;p15"/>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4" name="Google Shape;144;p15"/>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0_1_1">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 name="Google Shape;147;p16"/>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16"/>
          <p:cNvSpPr/>
          <p:nvPr/>
        </p:nvSpPr>
        <p:spPr>
          <a:xfrm rot="2700000">
            <a:off x="3435815" y="34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2700000">
            <a:off x="4397868" y="-205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a:off x="2740057" y="-1076686"/>
            <a:ext cx="1737424" cy="1737425"/>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2700000">
            <a:off x="792609" y="107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a:spLocks noGrp="1"/>
          </p:cNvSpPr>
          <p:nvPr>
            <p:ph type="title" idx="2" hasCustomPrompt="1"/>
          </p:nvPr>
        </p:nvSpPr>
        <p:spPr>
          <a:xfrm flipH="1">
            <a:off x="3494775" y="95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44">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177"/>
        <p:cNvGrpSpPr/>
        <p:nvPr/>
      </p:nvGrpSpPr>
      <p:grpSpPr>
        <a:xfrm>
          <a:off x="0" y="0"/>
          <a:ext cx="0" cy="0"/>
          <a:chOff x="0" y="0"/>
          <a:chExt cx="0" cy="0"/>
        </a:xfrm>
      </p:grpSpPr>
      <p:sp>
        <p:nvSpPr>
          <p:cNvPr id="178" name="Google Shape;178;p20"/>
          <p:cNvSpPr/>
          <p:nvPr/>
        </p:nvSpPr>
        <p:spPr>
          <a:xfrm rot="-2700000" flipH="1">
            <a:off x="7269707" y="-785088"/>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0"/>
          <p:cNvGrpSpPr/>
          <p:nvPr/>
        </p:nvGrpSpPr>
        <p:grpSpPr>
          <a:xfrm>
            <a:off x="8301188" y="1364544"/>
            <a:ext cx="1737424" cy="1737425"/>
            <a:chOff x="5279626" y="2678000"/>
            <a:chExt cx="1737424" cy="1737425"/>
          </a:xfrm>
        </p:grpSpPr>
        <p:sp>
          <p:nvSpPr>
            <p:cNvPr id="180" name="Google Shape;180;p20"/>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0"/>
          <p:cNvSpPr/>
          <p:nvPr/>
        </p:nvSpPr>
        <p:spPr>
          <a:xfrm rot="-2700000" flipH="1">
            <a:off x="7574507" y="4301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rot="-2700000" flipH="1">
            <a:off x="-836574" y="2950051"/>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rot="-2700000" flipH="1">
            <a:off x="7503079" y="40033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txBox="1">
            <a:spLocks noGrp="1"/>
          </p:cNvSpPr>
          <p:nvPr>
            <p:ph type="subTitle" idx="1"/>
          </p:nvPr>
        </p:nvSpPr>
        <p:spPr>
          <a:xfrm>
            <a:off x="847108" y="2458050"/>
            <a:ext cx="2080800" cy="48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86" name="Google Shape;186;p20"/>
          <p:cNvSpPr txBox="1">
            <a:spLocks noGrp="1"/>
          </p:cNvSpPr>
          <p:nvPr>
            <p:ph type="subTitle" idx="2"/>
          </p:nvPr>
        </p:nvSpPr>
        <p:spPr>
          <a:xfrm>
            <a:off x="3531600" y="2458050"/>
            <a:ext cx="2080800" cy="48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87" name="Google Shape;187;p20"/>
          <p:cNvSpPr txBox="1">
            <a:spLocks noGrp="1"/>
          </p:cNvSpPr>
          <p:nvPr>
            <p:ph type="subTitle" idx="3"/>
          </p:nvPr>
        </p:nvSpPr>
        <p:spPr>
          <a:xfrm>
            <a:off x="6216091" y="2458050"/>
            <a:ext cx="2080800" cy="48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88" name="Google Shape;188;p20"/>
          <p:cNvSpPr txBox="1">
            <a:spLocks noGrp="1"/>
          </p:cNvSpPr>
          <p:nvPr>
            <p:ph type="subTitle" idx="4"/>
          </p:nvPr>
        </p:nvSpPr>
        <p:spPr>
          <a:xfrm>
            <a:off x="846875" y="2897550"/>
            <a:ext cx="2080500" cy="931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9" name="Google Shape;189;p20"/>
          <p:cNvSpPr txBox="1">
            <a:spLocks noGrp="1"/>
          </p:cNvSpPr>
          <p:nvPr>
            <p:ph type="subTitle" idx="5"/>
          </p:nvPr>
        </p:nvSpPr>
        <p:spPr>
          <a:xfrm>
            <a:off x="3531754" y="2897550"/>
            <a:ext cx="2080500" cy="931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0" name="Google Shape;190;p20"/>
          <p:cNvSpPr txBox="1">
            <a:spLocks noGrp="1"/>
          </p:cNvSpPr>
          <p:nvPr>
            <p:ph type="subTitle" idx="6"/>
          </p:nvPr>
        </p:nvSpPr>
        <p:spPr>
          <a:xfrm>
            <a:off x="6216633" y="2897550"/>
            <a:ext cx="2080500" cy="931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1" name="Google Shape;191;p20"/>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solidFill>
                  <a:schemeClr val="accent2"/>
                </a:solidFill>
              </a:defRPr>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39">
    <p:spTree>
      <p:nvGrpSpPr>
        <p:cNvPr id="1" name="Shape 220"/>
        <p:cNvGrpSpPr/>
        <p:nvPr/>
      </p:nvGrpSpPr>
      <p:grpSpPr>
        <a:xfrm>
          <a:off x="0" y="0"/>
          <a:ext cx="0" cy="0"/>
          <a:chOff x="0" y="0"/>
          <a:chExt cx="0" cy="0"/>
        </a:xfrm>
      </p:grpSpPr>
      <p:sp>
        <p:nvSpPr>
          <p:cNvPr id="221" name="Google Shape;221;p23"/>
          <p:cNvSpPr/>
          <p:nvPr/>
        </p:nvSpPr>
        <p:spPr>
          <a:xfrm rot="2700000">
            <a:off x="-426773" y="39989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7047817" y="4294625"/>
            <a:ext cx="1737424" cy="1737425"/>
            <a:chOff x="5279626" y="2678000"/>
            <a:chExt cx="1737424" cy="1737425"/>
          </a:xfrm>
        </p:grpSpPr>
        <p:sp>
          <p:nvSpPr>
            <p:cNvPr id="223" name="Google Shape;223;p2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3"/>
          <p:cNvGrpSpPr/>
          <p:nvPr/>
        </p:nvGrpSpPr>
        <p:grpSpPr>
          <a:xfrm>
            <a:off x="2120951" y="3896687"/>
            <a:ext cx="1737424" cy="1737425"/>
            <a:chOff x="5279626" y="2678000"/>
            <a:chExt cx="1737424" cy="1737425"/>
          </a:xfrm>
        </p:grpSpPr>
        <p:sp>
          <p:nvSpPr>
            <p:cNvPr id="226" name="Google Shape;226;p2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3"/>
          <p:cNvSpPr/>
          <p:nvPr/>
        </p:nvSpPr>
        <p:spPr>
          <a:xfrm rot="2700000">
            <a:off x="8710910" y="2596484"/>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rot="2700000">
            <a:off x="8673040" y="32769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1" name="Google Shape;231;p23"/>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2" name="Google Shape;232;p23"/>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3" name="Google Shape;233;p23"/>
          <p:cNvSpPr txBox="1">
            <a:spLocks noGrp="1"/>
          </p:cNvSpPr>
          <p:nvPr>
            <p:ph type="subTitle" idx="4"/>
          </p:nvPr>
        </p:nvSpPr>
        <p:spPr>
          <a:xfrm>
            <a:off x="713225"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4" name="Google Shape;234;p23"/>
          <p:cNvSpPr txBox="1">
            <a:spLocks noGrp="1"/>
          </p:cNvSpPr>
          <p:nvPr>
            <p:ph type="subTitle" idx="5"/>
          </p:nvPr>
        </p:nvSpPr>
        <p:spPr>
          <a:xfrm>
            <a:off x="2642284"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23"/>
          <p:cNvSpPr txBox="1">
            <a:spLocks noGrp="1"/>
          </p:cNvSpPr>
          <p:nvPr>
            <p:ph type="subTitle" idx="6"/>
          </p:nvPr>
        </p:nvSpPr>
        <p:spPr>
          <a:xfrm>
            <a:off x="457197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6" name="Google Shape;236;p23"/>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7" name="Google Shape;237;p23"/>
          <p:cNvSpPr txBox="1">
            <a:spLocks noGrp="1"/>
          </p:cNvSpPr>
          <p:nvPr>
            <p:ph type="subTitle" idx="8"/>
          </p:nvPr>
        </p:nvSpPr>
        <p:spPr>
          <a:xfrm>
            <a:off x="650165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8" name="Google Shape;238;p23"/>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28">
    <p:spTree>
      <p:nvGrpSpPr>
        <p:cNvPr id="1" name="Shape 281"/>
        <p:cNvGrpSpPr/>
        <p:nvPr/>
      </p:nvGrpSpPr>
      <p:grpSpPr>
        <a:xfrm>
          <a:off x="0" y="0"/>
          <a:ext cx="0" cy="0"/>
          <a:chOff x="0" y="0"/>
          <a:chExt cx="0" cy="0"/>
        </a:xfrm>
      </p:grpSpPr>
      <p:sp>
        <p:nvSpPr>
          <p:cNvPr id="282" name="Google Shape;282;p26"/>
          <p:cNvSpPr txBox="1">
            <a:spLocks noGrp="1"/>
          </p:cNvSpPr>
          <p:nvPr>
            <p:ph type="body" idx="1"/>
          </p:nvPr>
        </p:nvSpPr>
        <p:spPr>
          <a:xfrm>
            <a:off x="2447925" y="1823850"/>
            <a:ext cx="4257600" cy="2271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sz="14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283" name="Google Shape;283;p26"/>
          <p:cNvSpPr txBox="1">
            <a:spLocks noGrp="1"/>
          </p:cNvSpPr>
          <p:nvPr>
            <p:ph type="title"/>
          </p:nvPr>
        </p:nvSpPr>
        <p:spPr>
          <a:xfrm>
            <a:off x="2447925" y="952500"/>
            <a:ext cx="4257600" cy="9930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grpSp>
        <p:nvGrpSpPr>
          <p:cNvPr id="284" name="Google Shape;284;p26"/>
          <p:cNvGrpSpPr/>
          <p:nvPr/>
        </p:nvGrpSpPr>
        <p:grpSpPr>
          <a:xfrm>
            <a:off x="8179388" y="1419325"/>
            <a:ext cx="1737424" cy="1737425"/>
            <a:chOff x="5279626" y="2678000"/>
            <a:chExt cx="1737424" cy="1737425"/>
          </a:xfrm>
        </p:grpSpPr>
        <p:sp>
          <p:nvSpPr>
            <p:cNvPr id="285" name="Google Shape;285;p2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6"/>
          <p:cNvSpPr/>
          <p:nvPr/>
        </p:nvSpPr>
        <p:spPr>
          <a:xfrm rot="2700000">
            <a:off x="7503214" y="337265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2700000">
            <a:off x="8678587" y="475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2700000">
            <a:off x="6787539" y="-7135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6"/>
          <p:cNvGrpSpPr/>
          <p:nvPr/>
        </p:nvGrpSpPr>
        <p:grpSpPr>
          <a:xfrm flipH="1">
            <a:off x="-552787" y="590375"/>
            <a:ext cx="1737424" cy="1737425"/>
            <a:chOff x="5279626" y="2678000"/>
            <a:chExt cx="1737424" cy="1737425"/>
          </a:xfrm>
        </p:grpSpPr>
        <p:sp>
          <p:nvSpPr>
            <p:cNvPr id="291" name="Google Shape;291;p2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26"/>
          <p:cNvSpPr/>
          <p:nvPr/>
        </p:nvSpPr>
        <p:spPr>
          <a:xfrm rot="-2700000" flipH="1">
            <a:off x="-381085" y="25341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2700000" flipH="1">
            <a:off x="557925" y="-362532"/>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2700000" flipH="1">
            <a:off x="306015" y="-15615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33_1">
    <p:spTree>
      <p:nvGrpSpPr>
        <p:cNvPr id="1" name="Shape 338"/>
        <p:cNvGrpSpPr/>
        <p:nvPr/>
      </p:nvGrpSpPr>
      <p:grpSpPr>
        <a:xfrm>
          <a:off x="0" y="0"/>
          <a:ext cx="0" cy="0"/>
          <a:chOff x="0" y="0"/>
          <a:chExt cx="0" cy="0"/>
        </a:xfrm>
      </p:grpSpPr>
      <p:sp>
        <p:nvSpPr>
          <p:cNvPr id="339" name="Google Shape;339;p31"/>
          <p:cNvSpPr/>
          <p:nvPr/>
        </p:nvSpPr>
        <p:spPr>
          <a:xfrm rot="2700000">
            <a:off x="7047390" y="-20485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1" y="714687"/>
            <a:ext cx="1737424" cy="1737425"/>
            <a:chOff x="5279626" y="2678000"/>
            <a:chExt cx="1737424" cy="1737425"/>
          </a:xfrm>
        </p:grpSpPr>
        <p:sp>
          <p:nvSpPr>
            <p:cNvPr id="341" name="Google Shape;341;p31"/>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1"/>
          <p:cNvSpPr/>
          <p:nvPr/>
        </p:nvSpPr>
        <p:spPr>
          <a:xfrm rot="2700000">
            <a:off x="8947963" y="9733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2700000">
            <a:off x="-436310" y="3865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2700000">
            <a:off x="-1788860" y="184721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body" idx="1"/>
          </p:nvPr>
        </p:nvSpPr>
        <p:spPr>
          <a:xfrm>
            <a:off x="1133475" y="2812175"/>
            <a:ext cx="3210000" cy="816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AutoNum type="alphaUcPeriod"/>
              <a:defRPr sz="1400"/>
            </a:lvl1pPr>
            <a:lvl2pPr marL="914400" lvl="1" indent="-304800" algn="ctr" rtl="0">
              <a:spcBef>
                <a:spcPts val="0"/>
              </a:spcBef>
              <a:spcAft>
                <a:spcPts val="0"/>
              </a:spcAft>
              <a:buSzPts val="1200"/>
              <a:buFont typeface="Roboto Condensed Light"/>
              <a:buAutoNum type="alphaLcPeriod"/>
              <a:defRPr/>
            </a:lvl2pPr>
            <a:lvl3pPr marL="1371600" lvl="2" indent="-304800" algn="ctr" rtl="0">
              <a:spcBef>
                <a:spcPts val="0"/>
              </a:spcBef>
              <a:spcAft>
                <a:spcPts val="0"/>
              </a:spcAft>
              <a:buSzPts val="1200"/>
              <a:buFont typeface="Roboto Condensed Light"/>
              <a:buAutoNum type="romanLcPeriod"/>
              <a:defRPr/>
            </a:lvl3pPr>
            <a:lvl4pPr marL="1828800" lvl="3" indent="-304800" algn="ctr" rtl="0">
              <a:spcBef>
                <a:spcPts val="0"/>
              </a:spcBef>
              <a:spcAft>
                <a:spcPts val="0"/>
              </a:spcAft>
              <a:buSzPts val="1200"/>
              <a:buFont typeface="Roboto Condensed Light"/>
              <a:buAutoNum type="arabicPeriod"/>
              <a:defRPr/>
            </a:lvl4pPr>
            <a:lvl5pPr marL="2286000" lvl="4" indent="-304800" algn="ctr" rtl="0">
              <a:spcBef>
                <a:spcPts val="0"/>
              </a:spcBef>
              <a:spcAft>
                <a:spcPts val="0"/>
              </a:spcAft>
              <a:buSzPts val="1200"/>
              <a:buFont typeface="Roboto Condensed Light"/>
              <a:buAutoNum type="alphaLcPeriod"/>
              <a:defRPr/>
            </a:lvl5pPr>
            <a:lvl6pPr marL="2743200" lvl="5" indent="-304800" algn="ctr" rtl="0">
              <a:spcBef>
                <a:spcPts val="0"/>
              </a:spcBef>
              <a:spcAft>
                <a:spcPts val="0"/>
              </a:spcAft>
              <a:buSzPts val="1200"/>
              <a:buFont typeface="Roboto Condensed Light"/>
              <a:buAutoNum type="romanLcPeriod"/>
              <a:defRPr/>
            </a:lvl6pPr>
            <a:lvl7pPr marL="3200400" lvl="6" indent="-304800" algn="ctr" rtl="0">
              <a:spcBef>
                <a:spcPts val="0"/>
              </a:spcBef>
              <a:spcAft>
                <a:spcPts val="0"/>
              </a:spcAft>
              <a:buSzPts val="1200"/>
              <a:buFont typeface="Roboto Condensed Light"/>
              <a:buAutoNum type="arabicPeriod"/>
              <a:defRPr/>
            </a:lvl7pPr>
            <a:lvl8pPr marL="3657600" lvl="7" indent="-304800" algn="ctr" rtl="0">
              <a:spcBef>
                <a:spcPts val="0"/>
              </a:spcBef>
              <a:spcAft>
                <a:spcPts val="0"/>
              </a:spcAft>
              <a:buSzPts val="1200"/>
              <a:buFont typeface="Roboto Condensed Light"/>
              <a:buAutoNum type="alphaLcPeriod"/>
              <a:defRPr/>
            </a:lvl8pPr>
            <a:lvl9pPr marL="4114800" lvl="8" indent="-304800" algn="ctr" rtl="0">
              <a:spcBef>
                <a:spcPts val="0"/>
              </a:spcBef>
              <a:spcAft>
                <a:spcPts val="0"/>
              </a:spcAft>
              <a:buSzPts val="1200"/>
              <a:buFont typeface="Roboto Condensed Light"/>
              <a:buAutoNum type="romanLcPeriod"/>
              <a:defRPr/>
            </a:lvl9pPr>
          </a:lstStyle>
          <a:p>
            <a:endParaRPr/>
          </a:p>
        </p:txBody>
      </p:sp>
      <p:sp>
        <p:nvSpPr>
          <p:cNvPr id="347" name="Google Shape;347;p31"/>
          <p:cNvSpPr txBox="1">
            <a:spLocks noGrp="1"/>
          </p:cNvSpPr>
          <p:nvPr>
            <p:ph type="title"/>
          </p:nvPr>
        </p:nvSpPr>
        <p:spPr>
          <a:xfrm>
            <a:off x="1133475" y="1728775"/>
            <a:ext cx="3210000" cy="993000"/>
          </a:xfrm>
          <a:prstGeom prst="rect">
            <a:avLst/>
          </a:prstGeom>
          <a:noFill/>
        </p:spPr>
        <p:txBody>
          <a:bodyPr spcFirstLastPara="1" wrap="square" lIns="91425" tIns="91425" rIns="91425" bIns="91425" anchor="ctr" anchorCtr="0">
            <a:noAutofit/>
          </a:bodyPr>
          <a:lstStyle>
            <a:lvl1pPr lvl="0" algn="r"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348"/>
        <p:cNvGrpSpPr/>
        <p:nvPr/>
      </p:nvGrpSpPr>
      <p:grpSpPr>
        <a:xfrm>
          <a:off x="0" y="0"/>
          <a:ext cx="0" cy="0"/>
          <a:chOff x="0" y="0"/>
          <a:chExt cx="0" cy="0"/>
        </a:xfrm>
      </p:grpSpPr>
      <p:sp>
        <p:nvSpPr>
          <p:cNvPr id="349" name="Google Shape;349;p32"/>
          <p:cNvSpPr/>
          <p:nvPr/>
        </p:nvSpPr>
        <p:spPr>
          <a:xfrm rot="2700000">
            <a:off x="7383977" y="15883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32"/>
          <p:cNvGrpSpPr/>
          <p:nvPr/>
        </p:nvGrpSpPr>
        <p:grpSpPr>
          <a:xfrm>
            <a:off x="5313526" y="2137841"/>
            <a:ext cx="1737424" cy="1737425"/>
            <a:chOff x="5279626" y="2678000"/>
            <a:chExt cx="1737424" cy="1737425"/>
          </a:xfrm>
        </p:grpSpPr>
        <p:sp>
          <p:nvSpPr>
            <p:cNvPr id="351" name="Google Shape;351;p3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32"/>
          <p:cNvSpPr/>
          <p:nvPr/>
        </p:nvSpPr>
        <p:spPr>
          <a:xfrm rot="2700000">
            <a:off x="5631963" y="1382118"/>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txBox="1">
            <a:spLocks noGrp="1"/>
          </p:cNvSpPr>
          <p:nvPr>
            <p:ph type="subTitle" idx="1"/>
          </p:nvPr>
        </p:nvSpPr>
        <p:spPr>
          <a:xfrm>
            <a:off x="713224" y="2972650"/>
            <a:ext cx="3858900" cy="87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55" name="Google Shape;355;p32"/>
          <p:cNvSpPr txBox="1">
            <a:spLocks noGrp="1"/>
          </p:cNvSpPr>
          <p:nvPr>
            <p:ph type="title"/>
          </p:nvPr>
        </p:nvSpPr>
        <p:spPr>
          <a:xfrm>
            <a:off x="713225" y="1116183"/>
            <a:ext cx="3858900" cy="99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200"/>
            </a:lvl1pPr>
            <a:lvl2pPr lvl="1" rtl="0">
              <a:spcBef>
                <a:spcPts val="0"/>
              </a:spcBef>
              <a:spcAft>
                <a:spcPts val="0"/>
              </a:spcAft>
              <a:buNone/>
              <a:defRPr sz="7200"/>
            </a:lvl2pPr>
            <a:lvl3pPr lvl="2" rtl="0">
              <a:spcBef>
                <a:spcPts val="0"/>
              </a:spcBef>
              <a:spcAft>
                <a:spcPts val="0"/>
              </a:spcAft>
              <a:buNone/>
              <a:defRPr sz="7200"/>
            </a:lvl3pPr>
            <a:lvl4pPr lvl="3" rtl="0">
              <a:spcBef>
                <a:spcPts val="0"/>
              </a:spcBef>
              <a:spcAft>
                <a:spcPts val="0"/>
              </a:spcAft>
              <a:buNone/>
              <a:defRPr sz="7200"/>
            </a:lvl4pPr>
            <a:lvl5pPr lvl="4" rtl="0">
              <a:spcBef>
                <a:spcPts val="0"/>
              </a:spcBef>
              <a:spcAft>
                <a:spcPts val="0"/>
              </a:spcAft>
              <a:buNone/>
              <a:defRPr sz="7200"/>
            </a:lvl5pPr>
            <a:lvl6pPr lvl="5" rtl="0">
              <a:spcBef>
                <a:spcPts val="0"/>
              </a:spcBef>
              <a:spcAft>
                <a:spcPts val="0"/>
              </a:spcAft>
              <a:buNone/>
              <a:defRPr sz="7200"/>
            </a:lvl6pPr>
            <a:lvl7pPr lvl="6" rtl="0">
              <a:spcBef>
                <a:spcPts val="0"/>
              </a:spcBef>
              <a:spcAft>
                <a:spcPts val="0"/>
              </a:spcAft>
              <a:buNone/>
              <a:defRPr sz="7200"/>
            </a:lvl7pPr>
            <a:lvl8pPr lvl="7" rtl="0">
              <a:spcBef>
                <a:spcPts val="0"/>
              </a:spcBef>
              <a:spcAft>
                <a:spcPts val="0"/>
              </a:spcAft>
              <a:buNone/>
              <a:defRPr sz="7200"/>
            </a:lvl8pPr>
            <a:lvl9pPr lvl="8" rtl="0">
              <a:spcBef>
                <a:spcPts val="0"/>
              </a:spcBef>
              <a:spcAft>
                <a:spcPts val="0"/>
              </a:spcAft>
              <a:buNone/>
              <a:defRPr sz="7200"/>
            </a:lvl9pPr>
          </a:lstStyle>
          <a:p>
            <a:endParaRPr/>
          </a:p>
        </p:txBody>
      </p:sp>
      <p:sp>
        <p:nvSpPr>
          <p:cNvPr id="356" name="Google Shape;356;p32"/>
          <p:cNvSpPr txBox="1">
            <a:spLocks noGrp="1"/>
          </p:cNvSpPr>
          <p:nvPr>
            <p:ph type="subTitle" idx="2"/>
          </p:nvPr>
        </p:nvSpPr>
        <p:spPr>
          <a:xfrm>
            <a:off x="713225" y="2112178"/>
            <a:ext cx="3858900" cy="94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b="1">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b="1">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b="1">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b="1">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b="1">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b="1">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b="1">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b="1">
                <a:latin typeface="Yanone Kaffeesatz"/>
                <a:ea typeface="Yanone Kaffeesatz"/>
                <a:cs typeface="Yanone Kaffeesatz"/>
                <a:sym typeface="Yanone Kaffeesatz"/>
              </a:defRPr>
            </a:lvl9pPr>
          </a:lstStyle>
          <a:p>
            <a:endParaRPr/>
          </a:p>
        </p:txBody>
      </p:sp>
      <p:sp>
        <p:nvSpPr>
          <p:cNvPr id="357" name="Google Shape;357;p32"/>
          <p:cNvSpPr txBox="1"/>
          <p:nvPr/>
        </p:nvSpPr>
        <p:spPr>
          <a:xfrm>
            <a:off x="1219200" y="4252825"/>
            <a:ext cx="6705600" cy="34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Actor"/>
                <a:ea typeface="Actor"/>
                <a:cs typeface="Actor"/>
                <a:sym typeface="Actor"/>
              </a:rPr>
              <a:t>CREDITS: This presentation template was created by Slidesgo, including icons by Flaticon, infographics &amp; images by Freepik and illustrations by Storyset</a:t>
            </a:r>
            <a:endParaRPr sz="1000">
              <a:solidFill>
                <a:schemeClr val="dk1"/>
              </a:solidFill>
              <a:latin typeface="Actor"/>
              <a:ea typeface="Actor"/>
              <a:cs typeface="Actor"/>
              <a:sym typeface="Acto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47">
    <p:spTree>
      <p:nvGrpSpPr>
        <p:cNvPr id="1" name="Shape 358"/>
        <p:cNvGrpSpPr/>
        <p:nvPr/>
      </p:nvGrpSpPr>
      <p:grpSpPr>
        <a:xfrm>
          <a:off x="0" y="0"/>
          <a:ext cx="0" cy="0"/>
          <a:chOff x="0" y="0"/>
          <a:chExt cx="0" cy="0"/>
        </a:xfrm>
      </p:grpSpPr>
      <p:grpSp>
        <p:nvGrpSpPr>
          <p:cNvPr id="359" name="Google Shape;359;p33"/>
          <p:cNvGrpSpPr/>
          <p:nvPr/>
        </p:nvGrpSpPr>
        <p:grpSpPr>
          <a:xfrm>
            <a:off x="-395614" y="2831794"/>
            <a:ext cx="3224485" cy="3224314"/>
            <a:chOff x="5279626" y="2678000"/>
            <a:chExt cx="1737424" cy="1737425"/>
          </a:xfrm>
        </p:grpSpPr>
        <p:sp>
          <p:nvSpPr>
            <p:cNvPr id="360" name="Google Shape;360;p3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p:nvPr/>
        </p:nvSpPr>
        <p:spPr>
          <a:xfrm rot="2700000">
            <a:off x="-1612210" y="16287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rot="2700000">
            <a:off x="-639060" y="-79000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rot="2700000">
            <a:off x="1251988" y="4358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2700000">
            <a:off x="1260210" y="109136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92157" y="11089"/>
            <a:ext cx="1737424" cy="1737425"/>
            <a:chOff x="5279626" y="2678000"/>
            <a:chExt cx="1737424" cy="1737425"/>
          </a:xfrm>
        </p:grpSpPr>
        <p:sp>
          <p:nvSpPr>
            <p:cNvPr id="21" name="Google Shape;21;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514351" y="3378275"/>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9" name="Google Shape;29;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48">
    <p:spTree>
      <p:nvGrpSpPr>
        <p:cNvPr id="1" name="Shape 366"/>
        <p:cNvGrpSpPr/>
        <p:nvPr/>
      </p:nvGrpSpPr>
      <p:grpSpPr>
        <a:xfrm>
          <a:off x="0" y="0"/>
          <a:ext cx="0" cy="0"/>
          <a:chOff x="0" y="0"/>
          <a:chExt cx="0" cy="0"/>
        </a:xfrm>
      </p:grpSpPr>
      <p:sp>
        <p:nvSpPr>
          <p:cNvPr id="367" name="Google Shape;367;p34"/>
          <p:cNvSpPr/>
          <p:nvPr/>
        </p:nvSpPr>
        <p:spPr>
          <a:xfrm rot="2700000">
            <a:off x="3432002" y="3592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5660874" y="3166981"/>
            <a:ext cx="1737424" cy="1737425"/>
            <a:chOff x="5279626" y="2678000"/>
            <a:chExt cx="1737424" cy="1737425"/>
          </a:xfrm>
        </p:grpSpPr>
        <p:sp>
          <p:nvSpPr>
            <p:cNvPr id="369" name="Google Shape;369;p3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4"/>
          <p:cNvSpPr/>
          <p:nvPr/>
        </p:nvSpPr>
        <p:spPr>
          <a:xfrm rot="2700000">
            <a:off x="3489338" y="29020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2700000">
            <a:off x="1796616" y="4606823"/>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2700000">
            <a:off x="-426773" y="50373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2700000">
            <a:off x="7111804" y="3848297"/>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2700000">
            <a:off x="307277" y="238079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49">
    <p:spTree>
      <p:nvGrpSpPr>
        <p:cNvPr id="1" name="Shape 376"/>
        <p:cNvGrpSpPr/>
        <p:nvPr/>
      </p:nvGrpSpPr>
      <p:grpSpPr>
        <a:xfrm>
          <a:off x="0" y="0"/>
          <a:ext cx="0" cy="0"/>
          <a:chOff x="0" y="0"/>
          <a:chExt cx="0" cy="0"/>
        </a:xfrm>
      </p:grpSpPr>
      <p:sp>
        <p:nvSpPr>
          <p:cNvPr id="377" name="Google Shape;377;p35"/>
          <p:cNvSpPr/>
          <p:nvPr/>
        </p:nvSpPr>
        <p:spPr>
          <a:xfrm rot="2700000">
            <a:off x="5598714" y="1958255"/>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rot="2700000">
            <a:off x="6153216" y="-19320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5"/>
          <p:cNvGrpSpPr/>
          <p:nvPr/>
        </p:nvGrpSpPr>
        <p:grpSpPr>
          <a:xfrm>
            <a:off x="4928687" y="3926086"/>
            <a:ext cx="1737424" cy="1737425"/>
            <a:chOff x="5279626" y="2678000"/>
            <a:chExt cx="1737424" cy="1737425"/>
          </a:xfrm>
        </p:grpSpPr>
        <p:sp>
          <p:nvSpPr>
            <p:cNvPr id="380" name="Google Shape;380;p3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5"/>
          <p:cNvSpPr/>
          <p:nvPr/>
        </p:nvSpPr>
        <p:spPr>
          <a:xfrm rot="2700000">
            <a:off x="7311517" y="366144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2700000">
            <a:off x="5806642" y="104833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rot="2700000">
            <a:off x="4220120" y="3227304"/>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29"/>
        <p:cNvGrpSpPr/>
        <p:nvPr/>
      </p:nvGrpSpPr>
      <p:grpSpPr>
        <a:xfrm>
          <a:off x="0" y="0"/>
          <a:ext cx="0" cy="0"/>
          <a:chOff x="0" y="0"/>
          <a:chExt cx="0" cy="0"/>
        </a:xfrm>
      </p:grpSpPr>
      <p:sp>
        <p:nvSpPr>
          <p:cNvPr id="330" name="Google Shape;330;p30"/>
          <p:cNvSpPr txBox="1">
            <a:spLocks noGrp="1"/>
          </p:cNvSpPr>
          <p:nvPr>
            <p:ph type="subTitle" idx="1"/>
          </p:nvPr>
        </p:nvSpPr>
        <p:spPr>
          <a:xfrm>
            <a:off x="713325" y="1161750"/>
            <a:ext cx="3718800" cy="3437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31" name="Google Shape;331;p30"/>
          <p:cNvSpPr txBox="1">
            <a:spLocks noGrp="1"/>
          </p:cNvSpPr>
          <p:nvPr>
            <p:ph type="subTitle" idx="2"/>
          </p:nvPr>
        </p:nvSpPr>
        <p:spPr>
          <a:xfrm>
            <a:off x="4712100" y="1631225"/>
            <a:ext cx="3718800" cy="296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32" name="Google Shape;332;p30"/>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333" name="Google Shape;333;p30"/>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0"/>
          <p:cNvGrpSpPr/>
          <p:nvPr/>
        </p:nvGrpSpPr>
        <p:grpSpPr>
          <a:xfrm>
            <a:off x="7562063" y="-451813"/>
            <a:ext cx="1737424" cy="1737425"/>
            <a:chOff x="5279626" y="2678000"/>
            <a:chExt cx="1737424" cy="1737425"/>
          </a:xfrm>
        </p:grpSpPr>
        <p:sp>
          <p:nvSpPr>
            <p:cNvPr id="335" name="Google Shape;335;p30"/>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0"/>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09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rot="2700000">
            <a:off x="-1887273" y="292793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2700000">
            <a:off x="-205218" y="463557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2700000">
            <a:off x="7416388" y="-83765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subTitle" idx="1"/>
          </p:nvPr>
        </p:nvSpPr>
        <p:spPr>
          <a:xfrm>
            <a:off x="1334250" y="2980751"/>
            <a:ext cx="2567400" cy="991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4" name="Google Shape;44;p5"/>
          <p:cNvSpPr txBox="1">
            <a:spLocks noGrp="1"/>
          </p:cNvSpPr>
          <p:nvPr>
            <p:ph type="subTitle" idx="2"/>
          </p:nvPr>
        </p:nvSpPr>
        <p:spPr>
          <a:xfrm>
            <a:off x="5253875" y="2980751"/>
            <a:ext cx="2567400" cy="991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5" name="Google Shape;45;p5"/>
          <p:cNvSpPr txBox="1">
            <a:spLocks noGrp="1"/>
          </p:cNvSpPr>
          <p:nvPr>
            <p:ph type="subTitle" idx="3"/>
          </p:nvPr>
        </p:nvSpPr>
        <p:spPr>
          <a:xfrm>
            <a:off x="1334175" y="2457950"/>
            <a:ext cx="2567400" cy="53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46" name="Google Shape;46;p5"/>
          <p:cNvSpPr txBox="1">
            <a:spLocks noGrp="1"/>
          </p:cNvSpPr>
          <p:nvPr>
            <p:ph type="subTitle" idx="4"/>
          </p:nvPr>
        </p:nvSpPr>
        <p:spPr>
          <a:xfrm>
            <a:off x="5253860" y="2457939"/>
            <a:ext cx="2567400" cy="53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47" name="Google Shape;47;p5"/>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2700000">
            <a:off x="5980027" y="-155115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6"/>
          <p:cNvGrpSpPr/>
          <p:nvPr/>
        </p:nvGrpSpPr>
        <p:grpSpPr>
          <a:xfrm>
            <a:off x="7733513" y="2835742"/>
            <a:ext cx="1737424" cy="1737425"/>
            <a:chOff x="5279626" y="2678000"/>
            <a:chExt cx="1737424" cy="1737425"/>
          </a:xfrm>
        </p:grpSpPr>
        <p:sp>
          <p:nvSpPr>
            <p:cNvPr id="51" name="Google Shape;51;p6"/>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6"/>
          <p:cNvSpPr/>
          <p:nvPr/>
        </p:nvSpPr>
        <p:spPr>
          <a:xfrm rot="2700000">
            <a:off x="7672390" y="14538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2700000">
            <a:off x="9555900" y="135317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2700000">
            <a:off x="6520648" y="4278420"/>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a:off x="-844949" y="1578562"/>
            <a:ext cx="1737424" cy="1737425"/>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9"/>
          <p:cNvSpPr/>
          <p:nvPr/>
        </p:nvSpPr>
        <p:spPr>
          <a:xfrm rot="2700000">
            <a:off x="6835733" y="251424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2700000">
            <a:off x="8317643" y="1332915"/>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9"/>
          <p:cNvGrpSpPr/>
          <p:nvPr/>
        </p:nvGrpSpPr>
        <p:grpSpPr>
          <a:xfrm>
            <a:off x="3701166" y="3540678"/>
            <a:ext cx="1737424" cy="1737425"/>
            <a:chOff x="5279626" y="2678000"/>
            <a:chExt cx="1737424" cy="1737425"/>
          </a:xfrm>
        </p:grpSpPr>
        <p:sp>
          <p:nvSpPr>
            <p:cNvPr id="78" name="Google Shape;78;p9"/>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9"/>
          <p:cNvSpPr/>
          <p:nvPr/>
        </p:nvSpPr>
        <p:spPr>
          <a:xfrm rot="2700000">
            <a:off x="6100826" y="257795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rot="-2700000" flipH="1">
            <a:off x="1706854" y="42004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rot="-2700000" flipH="1">
            <a:off x="-492749" y="1412276"/>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rot="-2700000" flipH="1">
            <a:off x="2891960" y="2598662"/>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txBox="1">
            <a:spLocks noGrp="1"/>
          </p:cNvSpPr>
          <p:nvPr>
            <p:ph type="subTitle" idx="1"/>
          </p:nvPr>
        </p:nvSpPr>
        <p:spPr>
          <a:xfrm>
            <a:off x="1797900" y="1475644"/>
            <a:ext cx="5548200" cy="99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5" name="Google Shape;85;p9"/>
          <p:cNvSpPr txBox="1">
            <a:spLocks noGrp="1"/>
          </p:cNvSpPr>
          <p:nvPr>
            <p:ph type="title"/>
          </p:nvPr>
        </p:nvSpPr>
        <p:spPr>
          <a:xfrm>
            <a:off x="713250" y="768100"/>
            <a:ext cx="7717500" cy="53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Caveat"/>
              <a:buNone/>
              <a:defRPr sz="48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11"/>
          <p:cNvSpPr/>
          <p:nvPr/>
        </p:nvSpPr>
        <p:spPr>
          <a:xfrm rot="2700000">
            <a:off x="6162141" y="-141645"/>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rot="2700000">
            <a:off x="7329459" y="366279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rot="2700000">
            <a:off x="5636488" y="197715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txBox="1">
            <a:spLocks noGrp="1"/>
          </p:cNvSpPr>
          <p:nvPr>
            <p:ph type="title" hasCustomPrompt="1"/>
          </p:nvPr>
        </p:nvSpPr>
        <p:spPr>
          <a:xfrm>
            <a:off x="713224" y="1724550"/>
            <a:ext cx="4239300" cy="132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11"/>
          <p:cNvSpPr txBox="1">
            <a:spLocks noGrp="1"/>
          </p:cNvSpPr>
          <p:nvPr>
            <p:ph type="body" idx="1"/>
          </p:nvPr>
        </p:nvSpPr>
        <p:spPr>
          <a:xfrm>
            <a:off x="713213" y="3125850"/>
            <a:ext cx="4239300" cy="3693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43">
    <p:spTree>
      <p:nvGrpSpPr>
        <p:cNvPr id="1" name="Shape 100"/>
        <p:cNvGrpSpPr/>
        <p:nvPr/>
      </p:nvGrpSpPr>
      <p:grpSpPr>
        <a:xfrm>
          <a:off x="0" y="0"/>
          <a:ext cx="0" cy="0"/>
          <a:chOff x="0" y="0"/>
          <a:chExt cx="0" cy="0"/>
        </a:xfrm>
      </p:grpSpPr>
      <p:grpSp>
        <p:nvGrpSpPr>
          <p:cNvPr id="101" name="Google Shape;101;p13"/>
          <p:cNvGrpSpPr/>
          <p:nvPr/>
        </p:nvGrpSpPr>
        <p:grpSpPr>
          <a:xfrm>
            <a:off x="-690049" y="4348075"/>
            <a:ext cx="1737424" cy="1737425"/>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rot="2700000">
            <a:off x="7977890" y="-18044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89055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7" name="Google Shape;107;p13"/>
          <p:cNvSpPr txBox="1">
            <a:spLocks noGrp="1"/>
          </p:cNvSpPr>
          <p:nvPr>
            <p:ph type="subTitle" idx="2"/>
          </p:nvPr>
        </p:nvSpPr>
        <p:spPr>
          <a:xfrm>
            <a:off x="1661486" y="2056097"/>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474930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0" name="Google Shape;110;p13"/>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89055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3" name="Google Shape;113;p13"/>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474930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3"/>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600"/>
              <a:buFont typeface="Josefin Slab"/>
              <a:buNone/>
              <a:defRPr sz="3600">
                <a:latin typeface="Josefin Slab"/>
                <a:ea typeface="Josefin Slab"/>
                <a:cs typeface="Josefin Slab"/>
                <a:sym typeface="Josefin Slab"/>
              </a:defRPr>
            </a:lvl2pPr>
            <a:lvl3pPr lvl="2" rtl="0">
              <a:spcBef>
                <a:spcPts val="0"/>
              </a:spcBef>
              <a:spcAft>
                <a:spcPts val="0"/>
              </a:spcAft>
              <a:buSzPts val="3600"/>
              <a:buFont typeface="Josefin Slab"/>
              <a:buNone/>
              <a:defRPr sz="3600">
                <a:latin typeface="Josefin Slab"/>
                <a:ea typeface="Josefin Slab"/>
                <a:cs typeface="Josefin Slab"/>
                <a:sym typeface="Josefin Slab"/>
              </a:defRPr>
            </a:lvl3pPr>
            <a:lvl4pPr lvl="3" rtl="0">
              <a:spcBef>
                <a:spcPts val="0"/>
              </a:spcBef>
              <a:spcAft>
                <a:spcPts val="0"/>
              </a:spcAft>
              <a:buSzPts val="3600"/>
              <a:buFont typeface="Josefin Slab"/>
              <a:buNone/>
              <a:defRPr sz="3600">
                <a:latin typeface="Josefin Slab"/>
                <a:ea typeface="Josefin Slab"/>
                <a:cs typeface="Josefin Slab"/>
                <a:sym typeface="Josefin Slab"/>
              </a:defRPr>
            </a:lvl4pPr>
            <a:lvl5pPr lvl="4" rtl="0">
              <a:spcBef>
                <a:spcPts val="0"/>
              </a:spcBef>
              <a:spcAft>
                <a:spcPts val="0"/>
              </a:spcAft>
              <a:buSzPts val="3600"/>
              <a:buFont typeface="Josefin Slab"/>
              <a:buNone/>
              <a:defRPr sz="3600">
                <a:latin typeface="Josefin Slab"/>
                <a:ea typeface="Josefin Slab"/>
                <a:cs typeface="Josefin Slab"/>
                <a:sym typeface="Josefin Slab"/>
              </a:defRPr>
            </a:lvl5pPr>
            <a:lvl6pPr lvl="5" rtl="0">
              <a:spcBef>
                <a:spcPts val="0"/>
              </a:spcBef>
              <a:spcAft>
                <a:spcPts val="0"/>
              </a:spcAft>
              <a:buSzPts val="3600"/>
              <a:buFont typeface="Josefin Slab"/>
              <a:buNone/>
              <a:defRPr sz="3600">
                <a:latin typeface="Josefin Slab"/>
                <a:ea typeface="Josefin Slab"/>
                <a:cs typeface="Josefin Slab"/>
                <a:sym typeface="Josefin Slab"/>
              </a:defRPr>
            </a:lvl6pPr>
            <a:lvl7pPr lvl="6" rtl="0">
              <a:spcBef>
                <a:spcPts val="0"/>
              </a:spcBef>
              <a:spcAft>
                <a:spcPts val="0"/>
              </a:spcAft>
              <a:buSzPts val="3600"/>
              <a:buFont typeface="Josefin Slab"/>
              <a:buNone/>
              <a:defRPr sz="3600">
                <a:latin typeface="Josefin Slab"/>
                <a:ea typeface="Josefin Slab"/>
                <a:cs typeface="Josefin Slab"/>
                <a:sym typeface="Josefin Slab"/>
              </a:defRPr>
            </a:lvl7pPr>
            <a:lvl8pPr lvl="7" rtl="0">
              <a:spcBef>
                <a:spcPts val="0"/>
              </a:spcBef>
              <a:spcAft>
                <a:spcPts val="0"/>
              </a:spcAft>
              <a:buSzPts val="3600"/>
              <a:buFont typeface="Josefin Slab"/>
              <a:buNone/>
              <a:defRPr sz="3600">
                <a:latin typeface="Josefin Slab"/>
                <a:ea typeface="Josefin Slab"/>
                <a:cs typeface="Josefin Slab"/>
                <a:sym typeface="Josefin Slab"/>
              </a:defRPr>
            </a:lvl8pPr>
            <a:lvl9pPr lvl="8" rtl="0">
              <a:spcBef>
                <a:spcPts val="0"/>
              </a:spcBef>
              <a:spcAft>
                <a:spcPts val="0"/>
              </a:spcAft>
              <a:buSzPts val="3600"/>
              <a:buFont typeface="Josefin Slab"/>
              <a:buNone/>
              <a:defRPr sz="3600">
                <a:latin typeface="Josefin Slab"/>
                <a:ea typeface="Josefin Slab"/>
                <a:cs typeface="Josefin Slab"/>
                <a:sym typeface="Josefin Slab"/>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66" r:id="rId14"/>
    <p:sldLayoutId id="2147483669" r:id="rId15"/>
    <p:sldLayoutId id="2147483672" r:id="rId16"/>
    <p:sldLayoutId id="2147483677" r:id="rId17"/>
    <p:sldLayoutId id="2147483678" r:id="rId18"/>
    <p:sldLayoutId id="2147483679" r:id="rId19"/>
    <p:sldLayoutId id="2147483680" r:id="rId20"/>
    <p:sldLayoutId id="2147483681" r:id="rId21"/>
    <p:sldLayoutId id="2147483684"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9.tiff"/><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9.tiff"/><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6.tiff"/><Relationship Id="rId7" Type="http://schemas.openxmlformats.org/officeDocument/2006/relationships/diagramColors" Target="../diagrams/colors1.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4.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dirty="0" err="1"/>
              <a:t>ToughFit</a:t>
            </a:r>
            <a:r>
              <a:rPr lang="en" dirty="0"/>
              <a:t>! </a:t>
            </a:r>
            <a:br>
              <a:rPr lang="en" dirty="0"/>
            </a:br>
            <a:r>
              <a:rPr lang="en-US" sz="3600" dirty="0"/>
              <a:t>L</a:t>
            </a:r>
            <a:r>
              <a:rPr lang="en" sz="3600" dirty="0" err="1"/>
              <a:t>ight</a:t>
            </a:r>
            <a:r>
              <a:rPr lang="en" sz="3600" dirty="0"/>
              <a:t> up your body</a:t>
            </a:r>
            <a:endParaRPr sz="3600" dirty="0"/>
          </a:p>
        </p:txBody>
      </p:sp>
      <p:sp>
        <p:nvSpPr>
          <p:cNvPr id="394" name="Google Shape;394;p38"/>
          <p:cNvSpPr txBox="1">
            <a:spLocks noGrp="1"/>
          </p:cNvSpPr>
          <p:nvPr>
            <p:ph type="subTitle" idx="1"/>
          </p:nvPr>
        </p:nvSpPr>
        <p:spPr>
          <a:xfrm>
            <a:off x="713225" y="3050072"/>
            <a:ext cx="3060916"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TW" sz="1200" dirty="0"/>
              <a:t>國立中正大學</a:t>
            </a:r>
            <a:r>
              <a:rPr lang="zh-TW" altLang="en-US" sz="1200" dirty="0"/>
              <a:t> 資管系</a:t>
            </a:r>
            <a:endParaRPr lang="en-US" altLang="zh-TW" sz="1200" dirty="0"/>
          </a:p>
          <a:p>
            <a:pPr marL="0" lvl="0" indent="0" algn="l" rtl="0">
              <a:spcBef>
                <a:spcPts val="0"/>
              </a:spcBef>
              <a:spcAft>
                <a:spcPts val="0"/>
              </a:spcAft>
              <a:buNone/>
            </a:pPr>
            <a:r>
              <a:rPr lang="zh-TW" altLang="en-US" sz="1200" dirty="0"/>
              <a:t>指導教授：阮金聲教授</a:t>
            </a:r>
            <a:endParaRPr lang="en-US" altLang="zh-TW" sz="1200" dirty="0"/>
          </a:p>
          <a:p>
            <a:pPr marL="0" lvl="0" indent="0" algn="l" rtl="0">
              <a:spcBef>
                <a:spcPts val="0"/>
              </a:spcBef>
              <a:spcAft>
                <a:spcPts val="0"/>
              </a:spcAft>
              <a:buNone/>
            </a:pPr>
            <a:r>
              <a:rPr lang="en-TW" sz="1100" dirty="0"/>
              <a:t>專題學生：王若權、吳少棠、陳品洋、劉冠廷</a:t>
            </a:r>
          </a:p>
          <a:p>
            <a:pPr marL="0" lvl="0" indent="0" algn="l" rtl="0">
              <a:spcBef>
                <a:spcPts val="0"/>
              </a:spcBef>
              <a:spcAft>
                <a:spcPts val="0"/>
              </a:spcAft>
              <a:buNone/>
            </a:pPr>
            <a:endParaRPr sz="1100" dirty="0"/>
          </a:p>
        </p:txBody>
      </p:sp>
      <p:sp>
        <p:nvSpPr>
          <p:cNvPr id="395" name="Google Shape;395;p38"/>
          <p:cNvSpPr/>
          <p:nvPr/>
        </p:nvSpPr>
        <p:spPr>
          <a:xfrm rot="5400000">
            <a:off x="1681925" y="198494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77597DFD-F50C-2448-97B6-DB9188EEC014}"/>
              </a:ext>
            </a:extLst>
          </p:cNvPr>
          <p:cNvSpPr txBox="1"/>
          <p:nvPr/>
        </p:nvSpPr>
        <p:spPr>
          <a:xfrm>
            <a:off x="3182471" y="3415553"/>
            <a:ext cx="184731" cy="307777"/>
          </a:xfrm>
          <a:prstGeom prst="rect">
            <a:avLst/>
          </a:prstGeom>
          <a:noFill/>
        </p:spPr>
        <p:txBody>
          <a:bodyPr wrap="none" rtlCol="0">
            <a:spAutoFit/>
          </a:bodyPr>
          <a:lstStyle/>
          <a:p>
            <a:endParaRPr lang="en-TW" dirty="0"/>
          </a:p>
        </p:txBody>
      </p:sp>
      <p:sp>
        <p:nvSpPr>
          <p:cNvPr id="5" name="TextBox 4">
            <a:extLst>
              <a:ext uri="{FF2B5EF4-FFF2-40B4-BE49-F238E27FC236}">
                <a16:creationId xmlns:a16="http://schemas.microsoft.com/office/drawing/2014/main" id="{798B0D01-6DF4-D745-A9E3-DD8C167D1E6A}"/>
              </a:ext>
            </a:extLst>
          </p:cNvPr>
          <p:cNvSpPr txBox="1"/>
          <p:nvPr/>
        </p:nvSpPr>
        <p:spPr>
          <a:xfrm>
            <a:off x="3092824" y="3406588"/>
            <a:ext cx="184731" cy="307777"/>
          </a:xfrm>
          <a:prstGeom prst="rect">
            <a:avLst/>
          </a:prstGeom>
          <a:noFill/>
        </p:spPr>
        <p:txBody>
          <a:bodyPr wrap="none" rtlCol="0">
            <a:spAutoFit/>
          </a:bodyPr>
          <a:lstStyle/>
          <a:p>
            <a:endParaRPr lang="en-TW" dirty="0"/>
          </a:p>
        </p:txBody>
      </p:sp>
      <p:pic>
        <p:nvPicPr>
          <p:cNvPr id="2" name="圖片 1">
            <a:extLst>
              <a:ext uri="{FF2B5EF4-FFF2-40B4-BE49-F238E27FC236}">
                <a16:creationId xmlns:a16="http://schemas.microsoft.com/office/drawing/2014/main" id="{74ECD305-224E-DC41-9329-6CCC46566B5C}"/>
              </a:ext>
            </a:extLst>
          </p:cNvPr>
          <p:cNvPicPr>
            <a:picLocks noChangeAspect="1"/>
          </p:cNvPicPr>
          <p:nvPr/>
        </p:nvPicPr>
        <p:blipFill>
          <a:blip r:embed="rId3"/>
          <a:stretch>
            <a:fillRect/>
          </a:stretch>
        </p:blipFill>
        <p:spPr>
          <a:xfrm rot="18900025">
            <a:off x="6472789" y="416642"/>
            <a:ext cx="2727782" cy="2795567"/>
          </a:xfrm>
          <a:prstGeom prst="rect">
            <a:avLst/>
          </a:prstGeom>
        </p:spPr>
      </p:pic>
      <p:pic>
        <p:nvPicPr>
          <p:cNvPr id="3" name="圖片 2">
            <a:extLst>
              <a:ext uri="{FF2B5EF4-FFF2-40B4-BE49-F238E27FC236}">
                <a16:creationId xmlns:a16="http://schemas.microsoft.com/office/drawing/2014/main" id="{FD4E65F6-7193-004C-B09F-B57CF8791ED2}"/>
              </a:ext>
            </a:extLst>
          </p:cNvPr>
          <p:cNvPicPr>
            <a:picLocks noChangeAspect="1"/>
          </p:cNvPicPr>
          <p:nvPr/>
        </p:nvPicPr>
        <p:blipFill>
          <a:blip r:embed="rId4"/>
          <a:stretch>
            <a:fillRect/>
          </a:stretch>
        </p:blipFill>
        <p:spPr>
          <a:xfrm rot="18910499">
            <a:off x="4816024" y="2301277"/>
            <a:ext cx="2135716" cy="2130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9"/>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Main page &amp; functions</a:t>
            </a:r>
            <a:endParaRPr dirty="0"/>
          </a:p>
        </p:txBody>
      </p:sp>
      <p:sp>
        <p:nvSpPr>
          <p:cNvPr id="560" name="Google Shape;560;p49"/>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主頁</a:t>
            </a:r>
            <a:r>
              <a:rPr lang="en-US" altLang="zh-TW" dirty="0"/>
              <a:t>&amp;</a:t>
            </a:r>
            <a:r>
              <a:rPr lang="zh-TW" altLang="en-US" dirty="0"/>
              <a:t>功能</a:t>
            </a:r>
            <a:endParaRPr dirty="0"/>
          </a:p>
        </p:txBody>
      </p:sp>
      <p:sp>
        <p:nvSpPr>
          <p:cNvPr id="561" name="Google Shape;561;p49"/>
          <p:cNvSpPr txBox="1">
            <a:spLocks noGrp="1"/>
          </p:cNvSpPr>
          <p:nvPr>
            <p:ph type="title"/>
          </p:nvPr>
        </p:nvSpPr>
        <p:spPr>
          <a:xfrm>
            <a:off x="5680747" y="168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62" name="Google Shape;562;p49"/>
          <p:cNvSpPr/>
          <p:nvPr/>
        </p:nvSpPr>
        <p:spPr>
          <a:xfrm rot="5400000">
            <a:off x="1850575" y="159064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5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技術規格</a:t>
            </a:r>
            <a:endParaRPr dirty="0"/>
          </a:p>
        </p:txBody>
      </p:sp>
      <p:sp>
        <p:nvSpPr>
          <p:cNvPr id="585" name="Google Shape;585;p5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6" name="Google Shape;586;p50"/>
          <p:cNvPicPr preferRelativeResize="0"/>
          <p:nvPr/>
        </p:nvPicPr>
        <p:blipFill rotWithShape="1">
          <a:blip r:embed="rId3">
            <a:alphaModFix/>
          </a:blip>
          <a:srcRect l="21659" t="35400" r="21654" b="-35399"/>
          <a:stretch/>
        </p:blipFill>
        <p:spPr>
          <a:xfrm>
            <a:off x="-1545822" y="4193308"/>
            <a:ext cx="3249372" cy="3224400"/>
          </a:xfrm>
          <a:prstGeom prst="flowChartDecision">
            <a:avLst/>
          </a:prstGeom>
          <a:noFill/>
          <a:ln>
            <a:noFill/>
          </a:ln>
        </p:spPr>
      </p:pic>
      <p:pic>
        <p:nvPicPr>
          <p:cNvPr id="10" name="圖片 9"/>
          <p:cNvPicPr>
            <a:picLocks noChangeAspect="1"/>
          </p:cNvPicPr>
          <p:nvPr/>
        </p:nvPicPr>
        <p:blipFill>
          <a:blip r:embed="rId4"/>
          <a:stretch>
            <a:fillRect/>
          </a:stretch>
        </p:blipFill>
        <p:spPr>
          <a:xfrm>
            <a:off x="674525" y="1368047"/>
            <a:ext cx="3353726" cy="1854544"/>
          </a:xfrm>
          <a:prstGeom prst="rect">
            <a:avLst/>
          </a:prstGeom>
        </p:spPr>
      </p:pic>
      <p:pic>
        <p:nvPicPr>
          <p:cNvPr id="11" name="圖片 10"/>
          <p:cNvPicPr>
            <a:picLocks noChangeAspect="1"/>
          </p:cNvPicPr>
          <p:nvPr/>
        </p:nvPicPr>
        <p:blipFill>
          <a:blip r:embed="rId5"/>
          <a:stretch>
            <a:fillRect/>
          </a:stretch>
        </p:blipFill>
        <p:spPr>
          <a:xfrm>
            <a:off x="1247095" y="3640858"/>
            <a:ext cx="4124325" cy="1104900"/>
          </a:xfrm>
          <a:prstGeom prst="rect">
            <a:avLst/>
          </a:prstGeom>
        </p:spPr>
      </p:pic>
      <p:pic>
        <p:nvPicPr>
          <p:cNvPr id="12" name="圖片 11"/>
          <p:cNvPicPr>
            <a:picLocks noChangeAspect="1"/>
          </p:cNvPicPr>
          <p:nvPr/>
        </p:nvPicPr>
        <p:blipFill>
          <a:blip r:embed="rId6"/>
          <a:stretch>
            <a:fillRect/>
          </a:stretch>
        </p:blipFill>
        <p:spPr>
          <a:xfrm>
            <a:off x="4426373" y="1368047"/>
            <a:ext cx="2686863" cy="1448799"/>
          </a:xfrm>
          <a:prstGeom prst="rect">
            <a:avLst/>
          </a:prstGeom>
        </p:spPr>
      </p:pic>
      <p:pic>
        <p:nvPicPr>
          <p:cNvPr id="1028" name="Picture 4" descr="Rwd Logos">
            <a:extLst>
              <a:ext uri="{FF2B5EF4-FFF2-40B4-BE49-F238E27FC236}">
                <a16:creationId xmlns:a16="http://schemas.microsoft.com/office/drawing/2014/main" id="{8BDA31EA-9D48-5E41-8E62-AE10F6EA5F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048" t="12586" r="18914" b="14098"/>
          <a:stretch/>
        </p:blipFill>
        <p:spPr bwMode="auto">
          <a:xfrm>
            <a:off x="5930537" y="2983199"/>
            <a:ext cx="1518669" cy="185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880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5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品牌商標</a:t>
            </a:r>
            <a:endParaRPr dirty="0"/>
          </a:p>
        </p:txBody>
      </p:sp>
      <p:sp>
        <p:nvSpPr>
          <p:cNvPr id="569" name="Google Shape;569;p50"/>
          <p:cNvSpPr txBox="1">
            <a:spLocks noGrp="1"/>
          </p:cNvSpPr>
          <p:nvPr>
            <p:ph type="subTitle" idx="1"/>
          </p:nvPr>
        </p:nvSpPr>
        <p:spPr>
          <a:xfrm>
            <a:off x="847108" y="2458050"/>
            <a:ext cx="20808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Logo</a:t>
            </a:r>
            <a:endParaRPr dirty="0"/>
          </a:p>
        </p:txBody>
      </p:sp>
      <p:sp>
        <p:nvSpPr>
          <p:cNvPr id="570" name="Google Shape;570;p50"/>
          <p:cNvSpPr txBox="1">
            <a:spLocks noGrp="1"/>
          </p:cNvSpPr>
          <p:nvPr>
            <p:ph type="subTitle" idx="2"/>
          </p:nvPr>
        </p:nvSpPr>
        <p:spPr>
          <a:xfrm>
            <a:off x="5668731" y="2113293"/>
            <a:ext cx="20808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Slogan</a:t>
            </a:r>
            <a:endParaRPr dirty="0"/>
          </a:p>
        </p:txBody>
      </p:sp>
      <p:sp>
        <p:nvSpPr>
          <p:cNvPr id="572" name="Google Shape;572;p50"/>
          <p:cNvSpPr txBox="1">
            <a:spLocks noGrp="1"/>
          </p:cNvSpPr>
          <p:nvPr>
            <p:ph type="subTitle" idx="4"/>
          </p:nvPr>
        </p:nvSpPr>
        <p:spPr>
          <a:xfrm>
            <a:off x="846875" y="2897550"/>
            <a:ext cx="4251936" cy="19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Tough(</a:t>
            </a:r>
            <a:r>
              <a:rPr lang="zh-TW" altLang="en-US" dirty="0"/>
              <a:t> </a:t>
            </a:r>
            <a:r>
              <a:rPr lang="en" dirty="0" err="1"/>
              <a:t>堅毅的</a:t>
            </a:r>
            <a:r>
              <a:rPr lang="zh-TW" altLang="en-US" dirty="0"/>
              <a:t> </a:t>
            </a:r>
            <a:r>
              <a:rPr lang="en" dirty="0"/>
              <a:t>)</a:t>
            </a:r>
          </a:p>
          <a:p>
            <a:pPr marL="0" lvl="0" indent="0" algn="l" rtl="0">
              <a:spcBef>
                <a:spcPts val="0"/>
              </a:spcBef>
              <a:spcAft>
                <a:spcPts val="0"/>
              </a:spcAft>
              <a:buNone/>
            </a:pPr>
            <a:r>
              <a:rPr lang="en" dirty="0"/>
              <a:t>Fit(</a:t>
            </a:r>
            <a:r>
              <a:rPr lang="zh-TW" altLang="en-US" dirty="0"/>
              <a:t> </a:t>
            </a:r>
            <a:r>
              <a:rPr lang="en" dirty="0" err="1"/>
              <a:t>健身</a:t>
            </a:r>
            <a:r>
              <a:rPr lang="zh-TW" altLang="en-US" dirty="0"/>
              <a:t> </a:t>
            </a:r>
            <a:r>
              <a:rPr lang="en" dirty="0"/>
              <a:t>)</a:t>
            </a:r>
          </a:p>
          <a:p>
            <a:pPr marL="0" lvl="0" indent="0" algn="l" rtl="0">
              <a:spcBef>
                <a:spcPts val="0"/>
              </a:spcBef>
              <a:spcAft>
                <a:spcPts val="0"/>
              </a:spcAft>
              <a:buNone/>
            </a:pPr>
            <a:r>
              <a:rPr lang="en" dirty="0" err="1"/>
              <a:t>意指不管在任何艱難地阻擋依舊要堅強地精進自己、努力健身</a:t>
            </a:r>
            <a:endParaRPr lang="en" dirty="0"/>
          </a:p>
          <a:p>
            <a:pPr marL="0" lvl="0" indent="0" algn="l" rtl="0">
              <a:spcBef>
                <a:spcPts val="0"/>
              </a:spcBef>
              <a:spcAft>
                <a:spcPts val="0"/>
              </a:spcAft>
              <a:buNone/>
            </a:pPr>
            <a:r>
              <a:rPr lang="zh-TW" altLang="en-US" dirty="0"/>
              <a:t>主色為黃色或亮色顯現出我們團隊散發的活力</a:t>
            </a:r>
            <a:endParaRPr dirty="0"/>
          </a:p>
        </p:txBody>
      </p:sp>
      <p:sp>
        <p:nvSpPr>
          <p:cNvPr id="573" name="Google Shape;573;p50"/>
          <p:cNvSpPr txBox="1">
            <a:spLocks noGrp="1"/>
          </p:cNvSpPr>
          <p:nvPr>
            <p:ph type="subTitle" idx="5"/>
          </p:nvPr>
        </p:nvSpPr>
        <p:spPr>
          <a:xfrm>
            <a:off x="5098810" y="2639686"/>
            <a:ext cx="4632488" cy="20754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Light up your body</a:t>
            </a:r>
          </a:p>
          <a:p>
            <a:pPr marL="0" lvl="0" indent="0" algn="l" rtl="0">
              <a:spcBef>
                <a:spcPts val="0"/>
              </a:spcBef>
              <a:spcAft>
                <a:spcPts val="0"/>
              </a:spcAft>
              <a:buNone/>
            </a:pPr>
            <a:r>
              <a:rPr lang="en-US" dirty="0"/>
              <a:t>(</a:t>
            </a:r>
            <a:r>
              <a:rPr lang="en-US" dirty="0" err="1"/>
              <a:t>點燃你的身體</a:t>
            </a:r>
            <a:r>
              <a:rPr lang="en-US" dirty="0"/>
              <a:t>)</a:t>
            </a:r>
          </a:p>
          <a:p>
            <a:pPr marL="0" lvl="0" indent="0" algn="l" rtl="0">
              <a:spcBef>
                <a:spcPts val="0"/>
              </a:spcBef>
              <a:spcAft>
                <a:spcPts val="0"/>
              </a:spcAft>
              <a:buNone/>
            </a:pPr>
            <a:r>
              <a:rPr lang="en-US" dirty="0" err="1"/>
              <a:t>意指在家裡依舊要點燃身體努力燃燒青春</a:t>
            </a:r>
            <a:endParaRPr dirty="0"/>
          </a:p>
        </p:txBody>
      </p:sp>
      <p:sp>
        <p:nvSpPr>
          <p:cNvPr id="576" name="Google Shape;576;p50"/>
          <p:cNvSpPr/>
          <p:nvPr/>
        </p:nvSpPr>
        <p:spPr>
          <a:xfrm rot="2700000">
            <a:off x="976656" y="169650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0"/>
          <p:cNvGrpSpPr/>
          <p:nvPr/>
        </p:nvGrpSpPr>
        <p:grpSpPr>
          <a:xfrm>
            <a:off x="1100400" y="1822075"/>
            <a:ext cx="379147" cy="375495"/>
            <a:chOff x="3860250" y="1427025"/>
            <a:chExt cx="487900" cy="483200"/>
          </a:xfrm>
        </p:grpSpPr>
        <p:sp>
          <p:nvSpPr>
            <p:cNvPr id="578" name="Google Shape;578;p50"/>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 name="Google Shape;579;p50"/>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 name="Google Shape;580;p50"/>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 name="Google Shape;585;p5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6" name="Google Shape;586;p50"/>
          <p:cNvPicPr preferRelativeResize="0"/>
          <p:nvPr/>
        </p:nvPicPr>
        <p:blipFill rotWithShape="1">
          <a:blip r:embed="rId3">
            <a:alphaModFix/>
          </a:blip>
          <a:srcRect l="21659" t="35400" r="21654" b="-35399"/>
          <a:stretch/>
        </p:blipFill>
        <p:spPr>
          <a:xfrm>
            <a:off x="-1545822" y="4193308"/>
            <a:ext cx="3249372" cy="3224400"/>
          </a:xfrm>
          <a:prstGeom prst="flowChartDecision">
            <a:avLst/>
          </a:prstGeom>
          <a:noFill/>
          <a:ln>
            <a:noFill/>
          </a:ln>
        </p:spPr>
      </p:pic>
      <p:pic>
        <p:nvPicPr>
          <p:cNvPr id="3" name="圖片 2">
            <a:extLst>
              <a:ext uri="{FF2B5EF4-FFF2-40B4-BE49-F238E27FC236}">
                <a16:creationId xmlns:a16="http://schemas.microsoft.com/office/drawing/2014/main" id="{3363301A-F217-1941-AC18-F7A599FAEDC6}"/>
              </a:ext>
            </a:extLst>
          </p:cNvPr>
          <p:cNvPicPr>
            <a:picLocks noChangeAspect="1"/>
          </p:cNvPicPr>
          <p:nvPr/>
        </p:nvPicPr>
        <p:blipFill>
          <a:blip r:embed="rId4"/>
          <a:stretch>
            <a:fillRect/>
          </a:stretch>
        </p:blipFill>
        <p:spPr>
          <a:xfrm>
            <a:off x="792504" y="1338067"/>
            <a:ext cx="1655587" cy="1183405"/>
          </a:xfrm>
          <a:prstGeom prst="rect">
            <a:avLst/>
          </a:prstGeom>
        </p:spPr>
      </p:pic>
      <p:pic>
        <p:nvPicPr>
          <p:cNvPr id="4" name="圖片 3">
            <a:extLst>
              <a:ext uri="{FF2B5EF4-FFF2-40B4-BE49-F238E27FC236}">
                <a16:creationId xmlns:a16="http://schemas.microsoft.com/office/drawing/2014/main" id="{B5618D81-E5E3-594D-9D5C-FC46BA08E852}"/>
              </a:ext>
            </a:extLst>
          </p:cNvPr>
          <p:cNvPicPr>
            <a:picLocks noChangeAspect="1"/>
          </p:cNvPicPr>
          <p:nvPr/>
        </p:nvPicPr>
        <p:blipFill>
          <a:blip r:embed="rId5"/>
          <a:stretch>
            <a:fillRect/>
          </a:stretch>
        </p:blipFill>
        <p:spPr>
          <a:xfrm>
            <a:off x="3479561" y="1605293"/>
            <a:ext cx="3238500" cy="50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92" y="603907"/>
            <a:ext cx="8690517" cy="3901372"/>
          </a:xfrm>
          <a:prstGeom prst="rect">
            <a:avLst/>
          </a:prstGeom>
        </p:spPr>
      </p:pic>
    </p:spTree>
    <p:extLst>
      <p:ext uri="{BB962C8B-B14F-4D97-AF65-F5344CB8AC3E}">
        <p14:creationId xmlns:p14="http://schemas.microsoft.com/office/powerpoint/2010/main" val="157181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3" name="圖片 2">
            <a:extLst>
              <a:ext uri="{FF2B5EF4-FFF2-40B4-BE49-F238E27FC236}">
                <a16:creationId xmlns:a16="http://schemas.microsoft.com/office/drawing/2014/main" id="{7FB5D82C-F0C3-4D44-9637-F59DD8F9C90B}"/>
              </a:ext>
            </a:extLst>
          </p:cNvPr>
          <p:cNvPicPr>
            <a:picLocks noChangeAspect="1"/>
          </p:cNvPicPr>
          <p:nvPr/>
        </p:nvPicPr>
        <p:blipFill rotWithShape="1">
          <a:blip r:embed="rId3"/>
          <a:srcRect b="34996"/>
          <a:stretch/>
        </p:blipFill>
        <p:spPr>
          <a:xfrm>
            <a:off x="685209" y="0"/>
            <a:ext cx="7773579" cy="3661813"/>
          </a:xfrm>
          <a:prstGeom prst="rect">
            <a:avLst/>
          </a:prstGeom>
        </p:spPr>
      </p:pic>
      <p:pic>
        <p:nvPicPr>
          <p:cNvPr id="7" name="圖片 6">
            <a:extLst>
              <a:ext uri="{FF2B5EF4-FFF2-40B4-BE49-F238E27FC236}">
                <a16:creationId xmlns:a16="http://schemas.microsoft.com/office/drawing/2014/main" id="{B3F71201-387E-40B5-95ED-DBB27623AC6F}"/>
              </a:ext>
            </a:extLst>
          </p:cNvPr>
          <p:cNvPicPr>
            <a:picLocks noChangeAspect="1"/>
          </p:cNvPicPr>
          <p:nvPr/>
        </p:nvPicPr>
        <p:blipFill rotWithShape="1">
          <a:blip r:embed="rId4"/>
          <a:srcRect l="9202" t="32918" r="9202" b="25663"/>
          <a:stretch/>
        </p:blipFill>
        <p:spPr>
          <a:xfrm>
            <a:off x="685209" y="3656727"/>
            <a:ext cx="7773579" cy="1486773"/>
          </a:xfrm>
          <a:prstGeom prst="rect">
            <a:avLst/>
          </a:prstGeom>
        </p:spPr>
      </p:pic>
    </p:spTree>
    <p:extLst>
      <p:ext uri="{BB962C8B-B14F-4D97-AF65-F5344CB8AC3E}">
        <p14:creationId xmlns:p14="http://schemas.microsoft.com/office/powerpoint/2010/main" val="177009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200" dirty="0"/>
              <a:t>外食族菜單拉霸</a:t>
            </a:r>
            <a:r>
              <a:rPr lang="en-US" altLang="zh-TW" sz="1400" dirty="0"/>
              <a:t>out-diner menu slots</a:t>
            </a:r>
            <a:endParaRPr sz="1400" dirty="0"/>
          </a:p>
        </p:txBody>
      </p:sp>
      <p:sp>
        <p:nvSpPr>
          <p:cNvPr id="668" name="Google Shape;668;p57"/>
          <p:cNvSpPr txBox="1">
            <a:spLocks noGrp="1"/>
          </p:cNvSpPr>
          <p:nvPr>
            <p:ph type="subTitle" idx="3"/>
          </p:nvPr>
        </p:nvSpPr>
        <p:spPr>
          <a:xfrm>
            <a:off x="1334175" y="2457950"/>
            <a:ext cx="25674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Random</a:t>
            </a:r>
            <a:endParaRPr dirty="0"/>
          </a:p>
        </p:txBody>
      </p:sp>
      <p:sp>
        <p:nvSpPr>
          <p:cNvPr id="671" name="Google Shape;671;p57"/>
          <p:cNvSpPr txBox="1">
            <a:spLocks noGrp="1"/>
          </p:cNvSpPr>
          <p:nvPr>
            <p:ph type="subTitle" idx="1"/>
          </p:nvPr>
        </p:nvSpPr>
        <p:spPr>
          <a:xfrm>
            <a:off x="806692" y="2999391"/>
            <a:ext cx="2691100" cy="991500"/>
          </a:xfrm>
          <a:prstGeom prst="rect">
            <a:avLst/>
          </a:prstGeom>
        </p:spPr>
        <p:txBody>
          <a:bodyPr spcFirstLastPara="1" wrap="square" lIns="91425" tIns="91425" rIns="91425" bIns="91425" anchor="t" anchorCtr="0">
            <a:noAutofit/>
          </a:bodyPr>
          <a:lstStyle/>
          <a:p>
            <a:r>
              <a:rPr lang="en-US" altLang="zh-TW" dirty="0"/>
              <a:t>	</a:t>
            </a:r>
            <a:r>
              <a:rPr lang="zh-TW" altLang="en-US" dirty="0"/>
              <a:t>提供選擇常見超商食物的隨機功能（主食、副食、飲品）</a:t>
            </a:r>
            <a:endParaRPr lang="en-US" altLang="zh-TW" dirty="0"/>
          </a:p>
          <a:p>
            <a:r>
              <a:rPr lang="zh-TW" altLang="en-US" dirty="0"/>
              <a:t>       </a:t>
            </a:r>
            <a:r>
              <a:rPr lang="en-US" altLang="zh-TW" dirty="0"/>
              <a:t>EX:</a:t>
            </a:r>
            <a:r>
              <a:rPr lang="zh-TW" altLang="en-US" dirty="0"/>
              <a:t> </a:t>
            </a:r>
            <a:r>
              <a:rPr lang="en-US" altLang="zh-TW" dirty="0"/>
              <a:t>7-11</a:t>
            </a:r>
            <a:r>
              <a:rPr lang="zh-TW" altLang="en-US" dirty="0"/>
              <a:t>為例</a:t>
            </a:r>
          </a:p>
        </p:txBody>
      </p:sp>
      <p:sp>
        <p:nvSpPr>
          <p:cNvPr id="673" name="Google Shape;673;p57"/>
          <p:cNvSpPr/>
          <p:nvPr/>
        </p:nvSpPr>
        <p:spPr>
          <a:xfrm rot="2700000">
            <a:off x="1464031" y="170153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57"/>
          <p:cNvGrpSpPr/>
          <p:nvPr/>
        </p:nvGrpSpPr>
        <p:grpSpPr>
          <a:xfrm>
            <a:off x="1558179" y="1899706"/>
            <a:ext cx="438343" cy="230288"/>
            <a:chOff x="2080675" y="352325"/>
            <a:chExt cx="485000" cy="254800"/>
          </a:xfrm>
        </p:grpSpPr>
        <p:sp>
          <p:nvSpPr>
            <p:cNvPr id="675" name="Google Shape;675;p57"/>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57"/>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3" name="Google Shape;683;p5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9;p57">
            <a:extLst>
              <a:ext uri="{FF2B5EF4-FFF2-40B4-BE49-F238E27FC236}">
                <a16:creationId xmlns:a16="http://schemas.microsoft.com/office/drawing/2014/main" id="{A8D66831-0650-924B-A5DE-0F7C227FF1D7}"/>
              </a:ext>
            </a:extLst>
          </p:cNvPr>
          <p:cNvSpPr txBox="1">
            <a:spLocks/>
          </p:cNvSpPr>
          <p:nvPr/>
        </p:nvSpPr>
        <p:spPr>
          <a:xfrm>
            <a:off x="3901515" y="2457938"/>
            <a:ext cx="2691100" cy="53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Yanone Kaffeesatz"/>
              <a:buNone/>
              <a:defRPr sz="2600" b="0" i="0" u="none" strike="noStrike" cap="none">
                <a:solidFill>
                  <a:schemeClr val="dk1"/>
                </a:solidFill>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dk1"/>
              </a:buClr>
              <a:buSzPts val="2400"/>
              <a:buFont typeface="Yanone Kaffeesatz"/>
              <a:buNone/>
              <a:defRPr sz="2400" b="0" i="0" u="none" strike="noStrike" cap="none">
                <a:solidFill>
                  <a:schemeClr val="dk1"/>
                </a:solidFill>
                <a:latin typeface="Yanone Kaffeesatz"/>
                <a:ea typeface="Yanone Kaffeesatz"/>
                <a:cs typeface="Yanone Kaffeesatz"/>
                <a:sym typeface="Yanone Kaffeesatz"/>
              </a:defRPr>
            </a:lvl2pPr>
            <a:lvl3pPr marL="1371600" marR="0" lvl="2" indent="-330200" algn="l" rtl="0">
              <a:lnSpc>
                <a:spcPct val="100000"/>
              </a:lnSpc>
              <a:spcBef>
                <a:spcPts val="0"/>
              </a:spcBef>
              <a:spcAft>
                <a:spcPts val="0"/>
              </a:spcAft>
              <a:buClr>
                <a:schemeClr val="dk1"/>
              </a:buClr>
              <a:buSzPts val="2400"/>
              <a:buFont typeface="Yanone Kaffeesatz"/>
              <a:buNone/>
              <a:defRPr sz="2400" b="0" i="0" u="none" strike="noStrike" cap="none">
                <a:solidFill>
                  <a:schemeClr val="dk1"/>
                </a:solidFill>
                <a:latin typeface="Yanone Kaffeesatz"/>
                <a:ea typeface="Yanone Kaffeesatz"/>
                <a:cs typeface="Yanone Kaffeesatz"/>
                <a:sym typeface="Yanone Kaffeesatz"/>
              </a:defRPr>
            </a:lvl3pPr>
            <a:lvl4pPr marL="1828800" marR="0" lvl="3" indent="-330200" algn="l" rtl="0">
              <a:lnSpc>
                <a:spcPct val="100000"/>
              </a:lnSpc>
              <a:spcBef>
                <a:spcPts val="0"/>
              </a:spcBef>
              <a:spcAft>
                <a:spcPts val="0"/>
              </a:spcAft>
              <a:buClr>
                <a:schemeClr val="dk1"/>
              </a:buClr>
              <a:buSzPts val="2400"/>
              <a:buFont typeface="Yanone Kaffeesatz"/>
              <a:buNone/>
              <a:defRPr sz="2400" b="0" i="0" u="none" strike="noStrike" cap="none">
                <a:solidFill>
                  <a:schemeClr val="dk1"/>
                </a:solidFill>
                <a:latin typeface="Yanone Kaffeesatz"/>
                <a:ea typeface="Yanone Kaffeesatz"/>
                <a:cs typeface="Yanone Kaffeesatz"/>
                <a:sym typeface="Yanone Kaffeesatz"/>
              </a:defRPr>
            </a:lvl4pPr>
            <a:lvl5pPr marL="2286000" marR="0" lvl="4" indent="-330200" algn="l" rtl="0">
              <a:lnSpc>
                <a:spcPct val="100000"/>
              </a:lnSpc>
              <a:spcBef>
                <a:spcPts val="0"/>
              </a:spcBef>
              <a:spcAft>
                <a:spcPts val="0"/>
              </a:spcAft>
              <a:buClr>
                <a:schemeClr val="dk1"/>
              </a:buClr>
              <a:buSzPts val="2400"/>
              <a:buFont typeface="Yanone Kaffeesatz"/>
              <a:buNone/>
              <a:defRPr sz="2400" b="0" i="0" u="none" strike="noStrike" cap="none">
                <a:solidFill>
                  <a:schemeClr val="dk1"/>
                </a:solidFill>
                <a:latin typeface="Yanone Kaffeesatz"/>
                <a:ea typeface="Yanone Kaffeesatz"/>
                <a:cs typeface="Yanone Kaffeesatz"/>
                <a:sym typeface="Yanone Kaffeesatz"/>
              </a:defRPr>
            </a:lvl5pPr>
            <a:lvl6pPr marL="2743200" marR="0" lvl="5" indent="-330200" algn="l" rtl="0">
              <a:lnSpc>
                <a:spcPct val="100000"/>
              </a:lnSpc>
              <a:spcBef>
                <a:spcPts val="0"/>
              </a:spcBef>
              <a:spcAft>
                <a:spcPts val="0"/>
              </a:spcAft>
              <a:buClr>
                <a:schemeClr val="dk1"/>
              </a:buClr>
              <a:buSzPts val="2400"/>
              <a:buFont typeface="Yanone Kaffeesatz"/>
              <a:buNone/>
              <a:defRPr sz="2400" b="0" i="0" u="none" strike="noStrike" cap="none">
                <a:solidFill>
                  <a:schemeClr val="dk1"/>
                </a:solidFill>
                <a:latin typeface="Yanone Kaffeesatz"/>
                <a:ea typeface="Yanone Kaffeesatz"/>
                <a:cs typeface="Yanone Kaffeesatz"/>
                <a:sym typeface="Yanone Kaffeesatz"/>
              </a:defRPr>
            </a:lvl6pPr>
            <a:lvl7pPr marL="3200400" marR="0" lvl="6" indent="-330200" algn="l" rtl="0">
              <a:lnSpc>
                <a:spcPct val="100000"/>
              </a:lnSpc>
              <a:spcBef>
                <a:spcPts val="0"/>
              </a:spcBef>
              <a:spcAft>
                <a:spcPts val="0"/>
              </a:spcAft>
              <a:buClr>
                <a:schemeClr val="dk1"/>
              </a:buClr>
              <a:buSzPts val="2400"/>
              <a:buFont typeface="Yanone Kaffeesatz"/>
              <a:buNone/>
              <a:defRPr sz="2400" b="0" i="0" u="none" strike="noStrike" cap="none">
                <a:solidFill>
                  <a:schemeClr val="dk1"/>
                </a:solidFill>
                <a:latin typeface="Yanone Kaffeesatz"/>
                <a:ea typeface="Yanone Kaffeesatz"/>
                <a:cs typeface="Yanone Kaffeesatz"/>
                <a:sym typeface="Yanone Kaffeesatz"/>
              </a:defRPr>
            </a:lvl7pPr>
            <a:lvl8pPr marL="3657600" marR="0" lvl="7" indent="-330200" algn="l" rtl="0">
              <a:lnSpc>
                <a:spcPct val="100000"/>
              </a:lnSpc>
              <a:spcBef>
                <a:spcPts val="0"/>
              </a:spcBef>
              <a:spcAft>
                <a:spcPts val="0"/>
              </a:spcAft>
              <a:buClr>
                <a:schemeClr val="dk1"/>
              </a:buClr>
              <a:buSzPts val="2400"/>
              <a:buFont typeface="Yanone Kaffeesatz"/>
              <a:buNone/>
              <a:defRPr sz="2400" b="0" i="0" u="none" strike="noStrike" cap="none">
                <a:solidFill>
                  <a:schemeClr val="dk1"/>
                </a:solidFill>
                <a:latin typeface="Yanone Kaffeesatz"/>
                <a:ea typeface="Yanone Kaffeesatz"/>
                <a:cs typeface="Yanone Kaffeesatz"/>
                <a:sym typeface="Yanone Kaffeesatz"/>
              </a:defRPr>
            </a:lvl8pPr>
            <a:lvl9pPr marL="4114800" marR="0" lvl="8" indent="-330200" algn="l" rtl="0">
              <a:lnSpc>
                <a:spcPct val="100000"/>
              </a:lnSpc>
              <a:spcBef>
                <a:spcPts val="0"/>
              </a:spcBef>
              <a:spcAft>
                <a:spcPts val="0"/>
              </a:spcAft>
              <a:buClr>
                <a:schemeClr val="dk1"/>
              </a:buClr>
              <a:buSzPts val="2400"/>
              <a:buFont typeface="Yanone Kaffeesatz"/>
              <a:buNone/>
              <a:defRPr sz="2400" b="0" i="0" u="none" strike="noStrike" cap="none">
                <a:solidFill>
                  <a:schemeClr val="dk1"/>
                </a:solidFill>
                <a:latin typeface="Yanone Kaffeesatz"/>
                <a:ea typeface="Yanone Kaffeesatz"/>
                <a:cs typeface="Yanone Kaffeesatz"/>
                <a:sym typeface="Yanone Kaffeesatz"/>
              </a:defRPr>
            </a:lvl9pPr>
          </a:lstStyle>
          <a:p>
            <a:pPr marL="0" indent="0"/>
            <a:r>
              <a:rPr lang="en-US" dirty="0"/>
              <a:t>nutritional facts</a:t>
            </a:r>
          </a:p>
        </p:txBody>
      </p:sp>
      <p:sp>
        <p:nvSpPr>
          <p:cNvPr id="21" name="Google Shape;670;p57">
            <a:extLst>
              <a:ext uri="{FF2B5EF4-FFF2-40B4-BE49-F238E27FC236}">
                <a16:creationId xmlns:a16="http://schemas.microsoft.com/office/drawing/2014/main" id="{8B00B47C-875F-3948-8A32-719FD3F14C89}"/>
              </a:ext>
            </a:extLst>
          </p:cNvPr>
          <p:cNvSpPr txBox="1">
            <a:spLocks/>
          </p:cNvSpPr>
          <p:nvPr/>
        </p:nvSpPr>
        <p:spPr>
          <a:xfrm>
            <a:off x="3901530" y="2980750"/>
            <a:ext cx="3265624" cy="9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dirty="0"/>
              <a:t>搭配並且查詢營養成分</a:t>
            </a:r>
            <a:r>
              <a:rPr lang="en-US" altLang="zh-TW" dirty="0"/>
              <a:t>CPF</a:t>
            </a:r>
            <a:r>
              <a:rPr lang="zh-TW" altLang="en-US" dirty="0"/>
              <a:t>與價錢</a:t>
            </a:r>
            <a:endParaRPr lang="en-US" altLang="zh-TW" dirty="0"/>
          </a:p>
          <a:p>
            <a:pPr marL="0" indent="0"/>
            <a:r>
              <a:rPr lang="en-US" altLang="zh-TW" dirty="0"/>
              <a:t>(</a:t>
            </a:r>
            <a:r>
              <a:rPr lang="zh-TW" altLang="en-US" dirty="0"/>
              <a:t>碳水化合物、蛋白質、脂肪</a:t>
            </a:r>
            <a:r>
              <a:rPr lang="en-US" altLang="zh-TW" dirty="0"/>
              <a:t>)</a:t>
            </a:r>
            <a:endParaRPr lang="zh-TW" altLang="en-US" dirty="0"/>
          </a:p>
          <a:p>
            <a:pPr marL="0" indent="0"/>
            <a:endParaRPr lang="zh-TW" altLang="en-US" dirty="0"/>
          </a:p>
        </p:txBody>
      </p:sp>
      <p:sp>
        <p:nvSpPr>
          <p:cNvPr id="22" name="Google Shape;672;p57">
            <a:extLst>
              <a:ext uri="{FF2B5EF4-FFF2-40B4-BE49-F238E27FC236}">
                <a16:creationId xmlns:a16="http://schemas.microsoft.com/office/drawing/2014/main" id="{5F6695C2-4074-004D-89C3-B47B58CE9BDB}"/>
              </a:ext>
            </a:extLst>
          </p:cNvPr>
          <p:cNvSpPr/>
          <p:nvPr/>
        </p:nvSpPr>
        <p:spPr>
          <a:xfrm rot="2700000">
            <a:off x="4031311" y="1701529"/>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677;p57">
            <a:extLst>
              <a:ext uri="{FF2B5EF4-FFF2-40B4-BE49-F238E27FC236}">
                <a16:creationId xmlns:a16="http://schemas.microsoft.com/office/drawing/2014/main" id="{CFEE9170-9104-D24D-B80F-712DD4FC05DB}"/>
              </a:ext>
            </a:extLst>
          </p:cNvPr>
          <p:cNvGrpSpPr/>
          <p:nvPr/>
        </p:nvGrpSpPr>
        <p:grpSpPr>
          <a:xfrm>
            <a:off x="4151342" y="1796932"/>
            <a:ext cx="386578" cy="435835"/>
            <a:chOff x="3299850" y="238575"/>
            <a:chExt cx="427725" cy="482225"/>
          </a:xfrm>
        </p:grpSpPr>
        <p:sp>
          <p:nvSpPr>
            <p:cNvPr id="24" name="Google Shape;678;p57">
              <a:extLst>
                <a:ext uri="{FF2B5EF4-FFF2-40B4-BE49-F238E27FC236}">
                  <a16:creationId xmlns:a16="http://schemas.microsoft.com/office/drawing/2014/main" id="{6291FE9E-1454-2745-87D5-B8FCC8A303C6}"/>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679;p57">
              <a:extLst>
                <a:ext uri="{FF2B5EF4-FFF2-40B4-BE49-F238E27FC236}">
                  <a16:creationId xmlns:a16="http://schemas.microsoft.com/office/drawing/2014/main" id="{FBBB150B-632A-9647-8ED9-C4B2A93C86CB}"/>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680;p57">
              <a:extLst>
                <a:ext uri="{FF2B5EF4-FFF2-40B4-BE49-F238E27FC236}">
                  <a16:creationId xmlns:a16="http://schemas.microsoft.com/office/drawing/2014/main" id="{E0EB2BE2-8E6A-9748-A5BA-65576DADFB8E}"/>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681;p57">
              <a:extLst>
                <a:ext uri="{FF2B5EF4-FFF2-40B4-BE49-F238E27FC236}">
                  <a16:creationId xmlns:a16="http://schemas.microsoft.com/office/drawing/2014/main" id="{DDBB17E1-44C2-9246-AC62-AD1FBFAC1765}"/>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682;p57">
              <a:extLst>
                <a:ext uri="{FF2B5EF4-FFF2-40B4-BE49-F238E27FC236}">
                  <a16:creationId xmlns:a16="http://schemas.microsoft.com/office/drawing/2014/main" id="{060418A4-6E42-8042-868A-0F41B2DC8052}"/>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圖片 1">
            <a:extLst>
              <a:ext uri="{FF2B5EF4-FFF2-40B4-BE49-F238E27FC236}">
                <a16:creationId xmlns:a16="http://schemas.microsoft.com/office/drawing/2014/main" id="{9E3798EB-1738-6A47-99E3-1937904BF262}"/>
              </a:ext>
            </a:extLst>
          </p:cNvPr>
          <p:cNvPicPr>
            <a:picLocks noChangeAspect="1"/>
          </p:cNvPicPr>
          <p:nvPr/>
        </p:nvPicPr>
        <p:blipFill>
          <a:blip r:embed="rId3"/>
          <a:stretch>
            <a:fillRect/>
          </a:stretch>
        </p:blipFill>
        <p:spPr>
          <a:xfrm rot="18910709">
            <a:off x="6961949" y="121683"/>
            <a:ext cx="2545270" cy="2545270"/>
          </a:xfrm>
          <a:prstGeom prst="rect">
            <a:avLst/>
          </a:prstGeom>
        </p:spPr>
      </p:pic>
    </p:spTree>
    <p:extLst>
      <p:ext uri="{BB962C8B-B14F-4D97-AF65-F5344CB8AC3E}">
        <p14:creationId xmlns:p14="http://schemas.microsoft.com/office/powerpoint/2010/main" val="1283462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3" name="圖片 2">
            <a:extLst>
              <a:ext uri="{FF2B5EF4-FFF2-40B4-BE49-F238E27FC236}">
                <a16:creationId xmlns:a16="http://schemas.microsoft.com/office/drawing/2014/main" id="{2179B80A-8688-0B48-A279-6F923159D2C6}"/>
              </a:ext>
            </a:extLst>
          </p:cNvPr>
          <p:cNvPicPr>
            <a:picLocks noChangeAspect="1"/>
          </p:cNvPicPr>
          <p:nvPr/>
        </p:nvPicPr>
        <p:blipFill>
          <a:blip r:embed="rId3"/>
          <a:stretch>
            <a:fillRect/>
          </a:stretch>
        </p:blipFill>
        <p:spPr>
          <a:xfrm>
            <a:off x="1045028" y="74006"/>
            <a:ext cx="6712909" cy="4995488"/>
          </a:xfrm>
          <a:prstGeom prst="rect">
            <a:avLst/>
          </a:prstGeom>
        </p:spPr>
      </p:pic>
    </p:spTree>
    <p:extLst>
      <p:ext uri="{BB962C8B-B14F-4D97-AF65-F5344CB8AC3E}">
        <p14:creationId xmlns:p14="http://schemas.microsoft.com/office/powerpoint/2010/main" val="436119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2" name="Google Shape;692;p58"/>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知識專區</a:t>
            </a:r>
            <a:r>
              <a:rPr lang="en-US" altLang="zh-TW" sz="1600" dirty="0"/>
              <a:t>knowledge section</a:t>
            </a:r>
            <a:endParaRPr sz="1600" dirty="0"/>
          </a:p>
        </p:txBody>
      </p:sp>
      <p:sp>
        <p:nvSpPr>
          <p:cNvPr id="693" name="Google Shape;693;p58"/>
          <p:cNvSpPr txBox="1">
            <a:spLocks noGrp="1"/>
          </p:cNvSpPr>
          <p:nvPr>
            <p:ph type="body" idx="4294967295"/>
          </p:nvPr>
        </p:nvSpPr>
        <p:spPr>
          <a:xfrm>
            <a:off x="1077433" y="2223572"/>
            <a:ext cx="3303181" cy="8861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由專業營養師及健身教練撰寫的</a:t>
            </a:r>
            <a:endParaRPr lang="en-US" altLang="zh-TW" dirty="0"/>
          </a:p>
          <a:p>
            <a:pPr marL="0" lvl="0" indent="0" algn="l" rtl="0">
              <a:spcBef>
                <a:spcPts val="0"/>
              </a:spcBef>
              <a:spcAft>
                <a:spcPts val="0"/>
              </a:spcAft>
              <a:buNone/>
            </a:pPr>
            <a:endParaRPr lang="en-US" altLang="zh-TW" dirty="0"/>
          </a:p>
          <a:p>
            <a:pPr marL="342900" lvl="0" indent="-342900" algn="l" rtl="0">
              <a:spcBef>
                <a:spcPts val="0"/>
              </a:spcBef>
              <a:spcAft>
                <a:spcPts val="0"/>
              </a:spcAft>
              <a:buFont typeface="+mj-lt"/>
              <a:buAutoNum type="arabicPeriod"/>
            </a:pPr>
            <a:r>
              <a:rPr lang="zh-TW" altLang="en-US" dirty="0"/>
              <a:t>營養學</a:t>
            </a:r>
            <a:endParaRPr lang="en-US" altLang="zh-TW" dirty="0"/>
          </a:p>
          <a:p>
            <a:pPr marL="342900" lvl="0" indent="-342900" algn="l" rtl="0">
              <a:spcBef>
                <a:spcPts val="0"/>
              </a:spcBef>
              <a:spcAft>
                <a:spcPts val="0"/>
              </a:spcAft>
              <a:buFont typeface="+mj-lt"/>
              <a:buAutoNum type="arabicPeriod"/>
            </a:pPr>
            <a:endParaRPr lang="en-US" altLang="zh-TW" dirty="0"/>
          </a:p>
          <a:p>
            <a:pPr marL="342900" lvl="0" indent="-342900" algn="l" rtl="0">
              <a:spcBef>
                <a:spcPts val="0"/>
              </a:spcBef>
              <a:spcAft>
                <a:spcPts val="0"/>
              </a:spcAft>
              <a:buFont typeface="+mj-lt"/>
              <a:buAutoNum type="arabicPeriod"/>
            </a:pPr>
            <a:r>
              <a:rPr lang="zh-TW" altLang="en-US" dirty="0"/>
              <a:t>運動學</a:t>
            </a:r>
            <a:endParaRPr lang="en-US" altLang="zh-TW" dirty="0"/>
          </a:p>
          <a:p>
            <a:pPr marL="342900" lvl="0" indent="-342900" algn="l" rtl="0">
              <a:spcBef>
                <a:spcPts val="0"/>
              </a:spcBef>
              <a:spcAft>
                <a:spcPts val="0"/>
              </a:spcAft>
              <a:buFont typeface="+mj-lt"/>
              <a:buAutoNum type="arabicPeriod"/>
            </a:pPr>
            <a:endParaRPr lang="en-US" altLang="zh-TW" dirty="0"/>
          </a:p>
          <a:p>
            <a:pPr marL="342900" lvl="0" indent="-342900" algn="l" rtl="0">
              <a:spcBef>
                <a:spcPts val="0"/>
              </a:spcBef>
              <a:spcAft>
                <a:spcPts val="0"/>
              </a:spcAft>
              <a:buFont typeface="+mj-lt"/>
              <a:buAutoNum type="arabicPeriod"/>
            </a:pPr>
            <a:r>
              <a:rPr lang="zh-TW" altLang="en-US" dirty="0"/>
              <a:t>解剖學</a:t>
            </a:r>
            <a:endParaRPr dirty="0"/>
          </a:p>
        </p:txBody>
      </p:sp>
      <p:sp>
        <p:nvSpPr>
          <p:cNvPr id="694" name="Google Shape;694;p58"/>
          <p:cNvSpPr/>
          <p:nvPr/>
        </p:nvSpPr>
        <p:spPr>
          <a:xfrm>
            <a:off x="1274899" y="1700973"/>
            <a:ext cx="2883425" cy="42706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dirty="0" err="1">
                <a:solidFill>
                  <a:schemeClr val="dk1"/>
                </a:solidFill>
                <a:latin typeface="DM Serif Display"/>
                <a:ea typeface="DM Serif Display"/>
                <a:cs typeface="DM Serif Display"/>
                <a:sym typeface="DM Serif Display"/>
              </a:rPr>
              <a:t>三大主軸知識學習</a:t>
            </a:r>
            <a:endParaRPr sz="2600" dirty="0">
              <a:solidFill>
                <a:schemeClr val="dk1"/>
              </a:solidFill>
              <a:latin typeface="DM Serif Display"/>
              <a:ea typeface="DM Serif Display"/>
              <a:cs typeface="DM Serif Display"/>
              <a:sym typeface="DM Serif Display"/>
            </a:endParaRPr>
          </a:p>
        </p:txBody>
      </p:sp>
      <p:sp>
        <p:nvSpPr>
          <p:cNvPr id="698" name="Google Shape;698;p58"/>
          <p:cNvSpPr/>
          <p:nvPr/>
        </p:nvSpPr>
        <p:spPr>
          <a:xfrm rot="2700000">
            <a:off x="426545" y="1598394"/>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58"/>
          <p:cNvGrpSpPr/>
          <p:nvPr/>
        </p:nvGrpSpPr>
        <p:grpSpPr>
          <a:xfrm>
            <a:off x="528907" y="1700973"/>
            <a:ext cx="421914" cy="423864"/>
            <a:chOff x="-1333975" y="2365850"/>
            <a:chExt cx="292225" cy="293575"/>
          </a:xfrm>
        </p:grpSpPr>
        <p:sp>
          <p:nvSpPr>
            <p:cNvPr id="700" name="Google Shape;700;p58"/>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8"/>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8"/>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8"/>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8"/>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8"/>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8"/>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8"/>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8"/>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4" name="Picture 4" descr="Adrenaline - Wikipedia">
            <a:extLst>
              <a:ext uri="{FF2B5EF4-FFF2-40B4-BE49-F238E27FC236}">
                <a16:creationId xmlns:a16="http://schemas.microsoft.com/office/drawing/2014/main" id="{ED34A330-8995-BA48-8CCA-DA94D2BD6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457" y="93149"/>
            <a:ext cx="1193418" cy="716051"/>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CF789FDD-1246-4A7C-A7F3-29AA4F8728EF}"/>
              </a:ext>
            </a:extLst>
          </p:cNvPr>
          <p:cNvPicPr>
            <a:picLocks noChangeAspect="1"/>
          </p:cNvPicPr>
          <p:nvPr/>
        </p:nvPicPr>
        <p:blipFill rotWithShape="1">
          <a:blip r:embed="rId4"/>
          <a:srcRect l="11140" r="11762"/>
          <a:stretch/>
        </p:blipFill>
        <p:spPr>
          <a:xfrm>
            <a:off x="4227498" y="1195810"/>
            <a:ext cx="4670377" cy="329320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46" name="Google Shape;746;p60"/>
          <p:cNvPicPr preferRelativeResize="0"/>
          <p:nvPr/>
        </p:nvPicPr>
        <p:blipFill rotWithShape="1">
          <a:blip r:embed="rId3">
            <a:alphaModFix/>
          </a:blip>
          <a:srcRect l="42172" t="23640" r="6466"/>
          <a:stretch/>
        </p:blipFill>
        <p:spPr>
          <a:xfrm>
            <a:off x="4658947" y="3739370"/>
            <a:ext cx="3249372" cy="3224400"/>
          </a:xfrm>
          <a:prstGeom prst="flowChartDecision">
            <a:avLst/>
          </a:prstGeom>
          <a:noFill/>
          <a:ln>
            <a:noFill/>
          </a:ln>
        </p:spPr>
      </p:pic>
      <p:sp>
        <p:nvSpPr>
          <p:cNvPr id="748" name="Google Shape;748;p60"/>
          <p:cNvSpPr txBox="1">
            <a:spLocks noGrp="1"/>
          </p:cNvSpPr>
          <p:nvPr>
            <p:ph type="subTitle" idx="1"/>
          </p:nvPr>
        </p:nvSpPr>
        <p:spPr>
          <a:xfrm>
            <a:off x="1426774" y="1545177"/>
            <a:ext cx="6290451" cy="71186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ltLang="en-US" dirty="0"/>
              <a:t>使用者可在此專區預定相關的補給品、健身器材等等</a:t>
            </a:r>
            <a:endParaRPr lang="en-US" altLang="zh-TW" dirty="0"/>
          </a:p>
          <a:p>
            <a:pPr marL="0" lvl="0" indent="0" rtl="0">
              <a:spcBef>
                <a:spcPts val="0"/>
              </a:spcBef>
              <a:spcAft>
                <a:spcPts val="0"/>
              </a:spcAft>
              <a:buNone/>
            </a:pPr>
            <a:r>
              <a:rPr lang="zh-TW" altLang="en-US" dirty="0"/>
              <a:t>商品由廠商進行發貨</a:t>
            </a:r>
            <a:endParaRPr lang="en-US" altLang="zh-TW" dirty="0"/>
          </a:p>
          <a:p>
            <a:pPr marL="0" lvl="0" indent="0" algn="ctr" rtl="0">
              <a:spcBef>
                <a:spcPts val="0"/>
              </a:spcBef>
              <a:spcAft>
                <a:spcPts val="0"/>
              </a:spcAft>
              <a:buNone/>
            </a:pPr>
            <a:endParaRPr dirty="0"/>
          </a:p>
        </p:txBody>
      </p:sp>
      <p:sp>
        <p:nvSpPr>
          <p:cNvPr id="749" name="Google Shape;749;p60"/>
          <p:cNvSpPr txBox="1">
            <a:spLocks noGrp="1"/>
          </p:cNvSpPr>
          <p:nvPr>
            <p:ph type="title"/>
          </p:nvPr>
        </p:nvSpPr>
        <p:spPr>
          <a:xfrm>
            <a:off x="713250" y="720431"/>
            <a:ext cx="77175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商城</a:t>
            </a:r>
            <a:r>
              <a:rPr lang="en-US" altLang="zh-TW" sz="3600" dirty="0"/>
              <a:t>Shop</a:t>
            </a:r>
            <a:endParaRPr sz="3600" dirty="0"/>
          </a:p>
        </p:txBody>
      </p:sp>
      <p:sp>
        <p:nvSpPr>
          <p:cNvPr id="750" name="Google Shape;750;p60"/>
          <p:cNvSpPr/>
          <p:nvPr/>
        </p:nvSpPr>
        <p:spPr>
          <a:xfrm rot="5400000">
            <a:off x="4471975" y="47469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1" name="Google Shape;751;p60"/>
          <p:cNvPicPr preferRelativeResize="0"/>
          <p:nvPr/>
        </p:nvPicPr>
        <p:blipFill rotWithShape="1">
          <a:blip r:embed="rId4">
            <a:alphaModFix/>
          </a:blip>
          <a:srcRect l="15763" r="35971" b="18400"/>
          <a:stretch/>
        </p:blipFill>
        <p:spPr>
          <a:xfrm>
            <a:off x="4377350" y="3739375"/>
            <a:ext cx="3812575" cy="3783275"/>
          </a:xfrm>
          <a:prstGeom prst="flowChartDecision">
            <a:avLst/>
          </a:prstGeom>
          <a:noFill/>
          <a:ln>
            <a:noFill/>
          </a:ln>
        </p:spPr>
      </p:pic>
      <p:pic>
        <p:nvPicPr>
          <p:cNvPr id="2" name="圖片 1">
            <a:extLst>
              <a:ext uri="{FF2B5EF4-FFF2-40B4-BE49-F238E27FC236}">
                <a16:creationId xmlns:a16="http://schemas.microsoft.com/office/drawing/2014/main" id="{BDB81A95-9388-A745-8F5F-AB425CAF9B12}"/>
              </a:ext>
            </a:extLst>
          </p:cNvPr>
          <p:cNvPicPr>
            <a:picLocks noChangeAspect="1"/>
          </p:cNvPicPr>
          <p:nvPr/>
        </p:nvPicPr>
        <p:blipFill>
          <a:blip r:embed="rId5"/>
          <a:stretch>
            <a:fillRect/>
          </a:stretch>
        </p:blipFill>
        <p:spPr>
          <a:xfrm rot="18903399">
            <a:off x="-69486" y="2502191"/>
            <a:ext cx="2354122" cy="2354122"/>
          </a:xfrm>
          <a:prstGeom prst="rect">
            <a:avLst/>
          </a:prstGeom>
        </p:spPr>
      </p:pic>
    </p:spTree>
    <p:extLst>
      <p:ext uri="{BB962C8B-B14F-4D97-AF65-F5344CB8AC3E}">
        <p14:creationId xmlns:p14="http://schemas.microsoft.com/office/powerpoint/2010/main" val="2863358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2" name="Google Shape;692;p58"/>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2400" dirty="0"/>
              <a:t>推薦運動項目 </a:t>
            </a:r>
            <a:r>
              <a:rPr lang="en-US" altLang="zh-TW" sz="2400" dirty="0"/>
              <a:t>Recommended exercise</a:t>
            </a:r>
            <a:endParaRPr sz="2400" dirty="0"/>
          </a:p>
        </p:txBody>
      </p:sp>
      <p:sp>
        <p:nvSpPr>
          <p:cNvPr id="693" name="Google Shape;693;p58"/>
          <p:cNvSpPr txBox="1">
            <a:spLocks noGrp="1"/>
          </p:cNvSpPr>
          <p:nvPr>
            <p:ph type="body" idx="4294967295"/>
          </p:nvPr>
        </p:nvSpPr>
        <p:spPr>
          <a:xfrm>
            <a:off x="813227" y="2859976"/>
            <a:ext cx="3303181" cy="8861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主要提供健身初學者的影片，學習者可在此學習到基礎的健身觀念。</a:t>
            </a:r>
            <a:endParaRPr dirty="0"/>
          </a:p>
        </p:txBody>
      </p:sp>
      <p:sp>
        <p:nvSpPr>
          <p:cNvPr id="694" name="Google Shape;694;p58"/>
          <p:cNvSpPr/>
          <p:nvPr/>
        </p:nvSpPr>
        <p:spPr>
          <a:xfrm>
            <a:off x="1274899" y="1700973"/>
            <a:ext cx="2883425" cy="42706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err="1">
                <a:solidFill>
                  <a:schemeClr val="dk1"/>
                </a:solidFill>
                <a:latin typeface="DM Serif Display"/>
                <a:ea typeface="DM Serif Display"/>
                <a:cs typeface="DM Serif Display"/>
                <a:sym typeface="DM Serif Display"/>
              </a:rPr>
              <a:t>透過知名健身教練影片教學</a:t>
            </a:r>
            <a:endParaRPr sz="2600" dirty="0">
              <a:solidFill>
                <a:schemeClr val="dk1"/>
              </a:solidFill>
              <a:latin typeface="DM Serif Display"/>
              <a:ea typeface="DM Serif Display"/>
              <a:cs typeface="DM Serif Display"/>
              <a:sym typeface="DM Serif Display"/>
            </a:endParaRPr>
          </a:p>
        </p:txBody>
      </p:sp>
      <p:sp>
        <p:nvSpPr>
          <p:cNvPr id="698" name="Google Shape;698;p58"/>
          <p:cNvSpPr/>
          <p:nvPr/>
        </p:nvSpPr>
        <p:spPr>
          <a:xfrm rot="2700000">
            <a:off x="426545" y="1598394"/>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58"/>
          <p:cNvGrpSpPr/>
          <p:nvPr/>
        </p:nvGrpSpPr>
        <p:grpSpPr>
          <a:xfrm>
            <a:off x="528907" y="1700973"/>
            <a:ext cx="421914" cy="423864"/>
            <a:chOff x="-1333975" y="2365850"/>
            <a:chExt cx="292225" cy="293575"/>
          </a:xfrm>
        </p:grpSpPr>
        <p:sp>
          <p:nvSpPr>
            <p:cNvPr id="700" name="Google Shape;700;p58"/>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8"/>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8"/>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8"/>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8"/>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8"/>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8"/>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8"/>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8"/>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4" name="Picture 4" descr="Adrenaline - Wikipedia">
            <a:extLst>
              <a:ext uri="{FF2B5EF4-FFF2-40B4-BE49-F238E27FC236}">
                <a16:creationId xmlns:a16="http://schemas.microsoft.com/office/drawing/2014/main" id="{ED34A330-8995-BA48-8CCA-DA94D2BD6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457" y="93149"/>
            <a:ext cx="1193418" cy="716051"/>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A2FBD5FD-7D25-3F44-B047-C7F777324FE0}"/>
              </a:ext>
            </a:extLst>
          </p:cNvPr>
          <p:cNvPicPr>
            <a:picLocks noChangeAspect="1"/>
          </p:cNvPicPr>
          <p:nvPr/>
        </p:nvPicPr>
        <p:blipFill>
          <a:blip r:embed="rId4"/>
          <a:stretch>
            <a:fillRect/>
          </a:stretch>
        </p:blipFill>
        <p:spPr>
          <a:xfrm>
            <a:off x="4466159" y="1255551"/>
            <a:ext cx="4431716" cy="3064925"/>
          </a:xfrm>
          <a:prstGeom prst="rect">
            <a:avLst/>
          </a:prstGeom>
        </p:spPr>
      </p:pic>
    </p:spTree>
    <p:extLst>
      <p:ext uri="{BB962C8B-B14F-4D97-AF65-F5344CB8AC3E}">
        <p14:creationId xmlns:p14="http://schemas.microsoft.com/office/powerpoint/2010/main" val="344989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rot="2700000">
            <a:off x="4733881" y="178435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rot="2700000">
            <a:off x="875131" y="1784355"/>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rot="2700000">
            <a:off x="875106" y="333698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txBox="1">
            <a:spLocks noGrp="1"/>
          </p:cNvSpPr>
          <p:nvPr>
            <p:ph type="title" idx="15"/>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ea"/>
                <a:ea typeface="+mj-ea"/>
                <a:cs typeface="Ayuthaya" pitchFamily="2" charset="-34"/>
              </a:rPr>
              <a:t>專題大綱</a:t>
            </a:r>
            <a:r>
              <a:rPr lang="en" dirty="0">
                <a:latin typeface="Ayuthaya" pitchFamily="2" charset="-34"/>
                <a:ea typeface="Ayuthaya" pitchFamily="2" charset="-34"/>
                <a:cs typeface="Ayuthaya" pitchFamily="2" charset="-34"/>
              </a:rPr>
              <a:t> </a:t>
            </a:r>
            <a:r>
              <a:rPr lang="en" dirty="0">
                <a:latin typeface="Avenir Book" panose="02000503020000020003" pitchFamily="2" charset="0"/>
                <a:ea typeface="Ayuthaya" pitchFamily="2" charset="-34"/>
                <a:cs typeface="Ayuthaya" pitchFamily="2" charset="-34"/>
              </a:rPr>
              <a:t>Abstract</a:t>
            </a:r>
            <a:endParaRPr dirty="0">
              <a:latin typeface="Avenir Book" panose="02000503020000020003" pitchFamily="2" charset="0"/>
              <a:ea typeface="Ayuthaya" pitchFamily="2" charset="-34"/>
              <a:cs typeface="Ayuthaya" pitchFamily="2" charset="-34"/>
            </a:endParaRPr>
          </a:p>
        </p:txBody>
      </p:sp>
      <p:sp>
        <p:nvSpPr>
          <p:cNvPr id="414" name="Google Shape;414;p40"/>
          <p:cNvSpPr txBox="1">
            <a:spLocks noGrp="1"/>
          </p:cNvSpPr>
          <p:nvPr>
            <p:ph type="title"/>
          </p:nvPr>
        </p:nvSpPr>
        <p:spPr>
          <a:xfrm>
            <a:off x="89055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415" name="Google Shape;415;p40"/>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j-ea"/>
                <a:ea typeface="+mj-ea"/>
                <a:cs typeface="Ayuthaya" pitchFamily="2" charset="-34"/>
              </a:rPr>
              <a:t>專題動機與目標</a:t>
            </a:r>
            <a:endParaRPr dirty="0">
              <a:latin typeface="+mj-ea"/>
              <a:ea typeface="+mj-ea"/>
              <a:cs typeface="Ayuthaya" pitchFamily="2" charset="-34"/>
            </a:endParaRPr>
          </a:p>
        </p:txBody>
      </p:sp>
      <p:sp>
        <p:nvSpPr>
          <p:cNvPr id="416" name="Google Shape;416;p40"/>
          <p:cNvSpPr txBox="1">
            <a:spLocks noGrp="1"/>
          </p:cNvSpPr>
          <p:nvPr>
            <p:ph type="subTitle" idx="2"/>
          </p:nvPr>
        </p:nvSpPr>
        <p:spPr>
          <a:xfrm>
            <a:off x="1659300" y="2147451"/>
            <a:ext cx="29127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a:t>
            </a:r>
            <a:r>
              <a:rPr lang="en" dirty="0" err="1"/>
              <a:t>hows</a:t>
            </a:r>
            <a:r>
              <a:rPr lang="en" dirty="0"/>
              <a:t> motivation &amp; goals</a:t>
            </a:r>
            <a:endParaRPr dirty="0"/>
          </a:p>
        </p:txBody>
      </p:sp>
      <p:sp>
        <p:nvSpPr>
          <p:cNvPr id="417" name="Google Shape;417;p40"/>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p>
            <a:pPr marL="0" indent="0"/>
            <a:r>
              <a:rPr lang="zh-TW" altLang="en-US" dirty="0"/>
              <a:t>主頁</a:t>
            </a:r>
            <a:r>
              <a:rPr lang="en-US" altLang="zh-TW" dirty="0"/>
              <a:t>&amp;</a:t>
            </a:r>
            <a:r>
              <a:rPr lang="zh-TW" altLang="en-US" dirty="0"/>
              <a:t>功能</a:t>
            </a:r>
          </a:p>
        </p:txBody>
      </p:sp>
      <p:sp>
        <p:nvSpPr>
          <p:cNvPr id="418" name="Google Shape;418;p40"/>
          <p:cNvSpPr txBox="1">
            <a:spLocks noGrp="1"/>
          </p:cNvSpPr>
          <p:nvPr>
            <p:ph type="title" idx="4"/>
          </p:nvPr>
        </p:nvSpPr>
        <p:spPr>
          <a:xfrm>
            <a:off x="474930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419" name="Google Shape;419;p40"/>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TW" dirty="0"/>
              <a:t>M</a:t>
            </a:r>
            <a:r>
              <a:rPr lang="en" dirty="0"/>
              <a:t>ain page</a:t>
            </a:r>
            <a:r>
              <a:rPr lang="zh-TW" altLang="en-US" dirty="0"/>
              <a:t> </a:t>
            </a:r>
            <a:r>
              <a:rPr lang="en-US" altLang="zh-TW" dirty="0"/>
              <a:t>&amp; functions</a:t>
            </a:r>
            <a:endParaRPr dirty="0"/>
          </a:p>
        </p:txBody>
      </p:sp>
      <p:sp>
        <p:nvSpPr>
          <p:cNvPr id="420" name="Google Shape;420;p40"/>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latin typeface="+mj-ea"/>
                <a:ea typeface="+mj-ea"/>
              </a:rPr>
              <a:t>模式和分析</a:t>
            </a:r>
            <a:endParaRPr dirty="0">
              <a:latin typeface="+mj-ea"/>
              <a:ea typeface="+mj-ea"/>
            </a:endParaRPr>
          </a:p>
        </p:txBody>
      </p:sp>
      <p:sp>
        <p:nvSpPr>
          <p:cNvPr id="421" name="Google Shape;421;p40"/>
          <p:cNvSpPr txBox="1">
            <a:spLocks noGrp="1"/>
          </p:cNvSpPr>
          <p:nvPr>
            <p:ph type="title" idx="7"/>
          </p:nvPr>
        </p:nvSpPr>
        <p:spPr>
          <a:xfrm>
            <a:off x="89055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22" name="Google Shape;422;p40"/>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analysis</a:t>
            </a:r>
            <a:endParaRPr dirty="0"/>
          </a:p>
        </p:txBody>
      </p:sp>
      <p:sp>
        <p:nvSpPr>
          <p:cNvPr id="426" name="Google Shape;426;p4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0"/>
          <p:cNvPicPr preferRelativeResize="0"/>
          <p:nvPr/>
        </p:nvPicPr>
        <p:blipFill rotWithShape="1">
          <a:blip r:embed="rId3">
            <a:alphaModFix/>
          </a:blip>
          <a:srcRect l="16415" r="16415"/>
          <a:stretch/>
        </p:blipFill>
        <p:spPr>
          <a:xfrm>
            <a:off x="5964391" y="-2017322"/>
            <a:ext cx="2922287" cy="2899831"/>
          </a:xfrm>
          <a:prstGeom prst="flowChartDecision">
            <a:avLst/>
          </a:prstGeom>
          <a:noFill/>
          <a:ln>
            <a:noFill/>
          </a:ln>
        </p:spPr>
      </p:pic>
      <p:sp>
        <p:nvSpPr>
          <p:cNvPr id="27" name="Google Shape;411;p40">
            <a:extLst>
              <a:ext uri="{FF2B5EF4-FFF2-40B4-BE49-F238E27FC236}">
                <a16:creationId xmlns:a16="http://schemas.microsoft.com/office/drawing/2014/main" id="{5DE2240B-CE45-4798-9EFC-FDCA5E5ECDB4}"/>
              </a:ext>
            </a:extLst>
          </p:cNvPr>
          <p:cNvSpPr/>
          <p:nvPr/>
        </p:nvSpPr>
        <p:spPr>
          <a:xfrm rot="2700000">
            <a:off x="4733881" y="3336980"/>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3;p40">
            <a:extLst>
              <a:ext uri="{FF2B5EF4-FFF2-40B4-BE49-F238E27FC236}">
                <a16:creationId xmlns:a16="http://schemas.microsoft.com/office/drawing/2014/main" id="{D467624A-EE44-4801-BF49-2A305B64E35C}"/>
              </a:ext>
            </a:extLst>
          </p:cNvPr>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QA與結論</a:t>
            </a:r>
            <a:endParaRPr dirty="0"/>
          </a:p>
        </p:txBody>
      </p:sp>
      <p:sp>
        <p:nvSpPr>
          <p:cNvPr id="29" name="Google Shape;424;p40">
            <a:extLst>
              <a:ext uri="{FF2B5EF4-FFF2-40B4-BE49-F238E27FC236}">
                <a16:creationId xmlns:a16="http://schemas.microsoft.com/office/drawing/2014/main" id="{DC190B1E-1600-437C-9BD1-17BF12743312}"/>
              </a:ext>
            </a:extLst>
          </p:cNvPr>
          <p:cNvSpPr txBox="1">
            <a:spLocks noGrp="1"/>
          </p:cNvSpPr>
          <p:nvPr>
            <p:ph type="title" idx="13"/>
          </p:nvPr>
        </p:nvSpPr>
        <p:spPr>
          <a:xfrm>
            <a:off x="474930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4</a:t>
            </a:r>
            <a:endParaRPr dirty="0"/>
          </a:p>
        </p:txBody>
      </p:sp>
      <p:sp>
        <p:nvSpPr>
          <p:cNvPr id="30" name="Google Shape;425;p40">
            <a:extLst>
              <a:ext uri="{FF2B5EF4-FFF2-40B4-BE49-F238E27FC236}">
                <a16:creationId xmlns:a16="http://schemas.microsoft.com/office/drawing/2014/main" id="{F399D22D-1CE9-441C-9C22-E3D9C1B17891}"/>
              </a:ext>
            </a:extLst>
          </p:cNvPr>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Indicates the conclusion and Q&amp;A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5" name="Google Shape;885;p68"/>
          <p:cNvSpPr txBox="1">
            <a:spLocks noGrp="1"/>
          </p:cNvSpPr>
          <p:nvPr>
            <p:ph type="title"/>
          </p:nvPr>
        </p:nvSpPr>
        <p:spPr>
          <a:xfrm>
            <a:off x="62404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專業諮詢</a:t>
            </a:r>
            <a:r>
              <a:rPr lang="en-US" altLang="zh-TW" sz="2400" dirty="0"/>
              <a:t>professional consult</a:t>
            </a:r>
            <a:endParaRPr sz="2400" dirty="0"/>
          </a:p>
        </p:txBody>
      </p:sp>
      <p:sp>
        <p:nvSpPr>
          <p:cNvPr id="886" name="Google Shape;886;p68"/>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字方塊 1">
            <a:extLst>
              <a:ext uri="{FF2B5EF4-FFF2-40B4-BE49-F238E27FC236}">
                <a16:creationId xmlns:a16="http://schemas.microsoft.com/office/drawing/2014/main" id="{577C5E70-848F-7444-8CE4-981C604202CE}"/>
              </a:ext>
            </a:extLst>
          </p:cNvPr>
          <p:cNvSpPr txBox="1"/>
          <p:nvPr/>
        </p:nvSpPr>
        <p:spPr>
          <a:xfrm>
            <a:off x="527397" y="1414729"/>
            <a:ext cx="4579862" cy="523220"/>
          </a:xfrm>
          <a:prstGeom prst="rect">
            <a:avLst/>
          </a:prstGeom>
          <a:noFill/>
        </p:spPr>
        <p:txBody>
          <a:bodyPr wrap="square" rtlCol="0">
            <a:spAutoFit/>
          </a:bodyPr>
          <a:lstStyle/>
          <a:p>
            <a:r>
              <a:rPr kumimoji="1" lang="zh-TW" altLang="en-US" dirty="0">
                <a:solidFill>
                  <a:schemeClr val="tx1"/>
                </a:solidFill>
              </a:rPr>
              <a:t>可預約特聘健身教練、營養師回答使用者的個別問題（此功能需要成為會員）</a:t>
            </a:r>
          </a:p>
        </p:txBody>
      </p:sp>
      <p:pic>
        <p:nvPicPr>
          <p:cNvPr id="3" name="圖片 2">
            <a:extLst>
              <a:ext uri="{FF2B5EF4-FFF2-40B4-BE49-F238E27FC236}">
                <a16:creationId xmlns:a16="http://schemas.microsoft.com/office/drawing/2014/main" id="{A9CF338D-18FE-DB4B-83F0-7077E2CA4662}"/>
              </a:ext>
            </a:extLst>
          </p:cNvPr>
          <p:cNvPicPr>
            <a:picLocks noChangeAspect="1"/>
          </p:cNvPicPr>
          <p:nvPr/>
        </p:nvPicPr>
        <p:blipFill>
          <a:blip r:embed="rId3"/>
          <a:stretch>
            <a:fillRect/>
          </a:stretch>
        </p:blipFill>
        <p:spPr>
          <a:xfrm rot="18905627">
            <a:off x="4849394" y="1236914"/>
            <a:ext cx="3022600" cy="3022600"/>
          </a:xfrm>
          <a:prstGeom prst="rect">
            <a:avLst/>
          </a:prstGeom>
        </p:spPr>
      </p:pic>
      <p:pic>
        <p:nvPicPr>
          <p:cNvPr id="5" name="圖片 4">
            <a:extLst>
              <a:ext uri="{FF2B5EF4-FFF2-40B4-BE49-F238E27FC236}">
                <a16:creationId xmlns:a16="http://schemas.microsoft.com/office/drawing/2014/main" id="{D2A35A78-30BB-EF46-8AB6-603A124C3ED9}"/>
              </a:ext>
            </a:extLst>
          </p:cNvPr>
          <p:cNvPicPr>
            <a:picLocks noChangeAspect="1"/>
          </p:cNvPicPr>
          <p:nvPr/>
        </p:nvPicPr>
        <p:blipFill>
          <a:blip r:embed="rId4"/>
          <a:stretch>
            <a:fillRect/>
          </a:stretch>
        </p:blipFill>
        <p:spPr>
          <a:xfrm>
            <a:off x="384497" y="2050831"/>
            <a:ext cx="6148251" cy="2944141"/>
          </a:xfrm>
          <a:prstGeom prst="rect">
            <a:avLst/>
          </a:prstGeom>
        </p:spPr>
      </p:pic>
    </p:spTree>
    <p:extLst>
      <p:ext uri="{BB962C8B-B14F-4D97-AF65-F5344CB8AC3E}">
        <p14:creationId xmlns:p14="http://schemas.microsoft.com/office/powerpoint/2010/main" val="1663401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1223047" y="29455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 name="Google Shape;659;p56"/>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模式和分析</a:t>
            </a:r>
            <a:endParaRPr dirty="0"/>
          </a:p>
        </p:txBody>
      </p:sp>
      <p:sp>
        <p:nvSpPr>
          <p:cNvPr id="660" name="Google Shape;660;p56"/>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System analysis</a:t>
            </a:r>
            <a:endParaRPr dirty="0"/>
          </a:p>
        </p:txBody>
      </p:sp>
      <p:sp>
        <p:nvSpPr>
          <p:cNvPr id="662" name="Google Shape;662;p56"/>
          <p:cNvSpPr/>
          <p:nvPr/>
        </p:nvSpPr>
        <p:spPr>
          <a:xfrm rot="5400000">
            <a:off x="4384225" y="8934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BFD9F1F-4392-4245-9518-191FCC5E4B1A}"/>
              </a:ext>
            </a:extLst>
          </p:cNvPr>
          <p:cNvPicPr>
            <a:picLocks noChangeAspect="1"/>
          </p:cNvPicPr>
          <p:nvPr/>
        </p:nvPicPr>
        <p:blipFill>
          <a:blip r:embed="rId3"/>
          <a:stretch>
            <a:fillRect/>
          </a:stretch>
        </p:blipFill>
        <p:spPr>
          <a:xfrm rot="18899810">
            <a:off x="3751165" y="3082630"/>
            <a:ext cx="2241951" cy="22419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商業模式9宮格</a:t>
            </a:r>
            <a:r>
              <a:rPr lang="en-US" sz="2400" dirty="0"/>
              <a:t>business model table</a:t>
            </a:r>
            <a:endParaRPr sz="2400" dirty="0"/>
          </a:p>
        </p:txBody>
      </p:sp>
      <p:sp>
        <p:nvSpPr>
          <p:cNvPr id="683" name="Google Shape;683;p5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圖片 10">
            <a:extLst>
              <a:ext uri="{FF2B5EF4-FFF2-40B4-BE49-F238E27FC236}">
                <a16:creationId xmlns:a16="http://schemas.microsoft.com/office/drawing/2014/main" id="{76F9C816-3822-FC4E-8923-6722336F7393}"/>
              </a:ext>
            </a:extLst>
          </p:cNvPr>
          <p:cNvPicPr>
            <a:picLocks noChangeAspect="1"/>
          </p:cNvPicPr>
          <p:nvPr/>
        </p:nvPicPr>
        <p:blipFill>
          <a:blip r:embed="rId3"/>
          <a:stretch>
            <a:fillRect/>
          </a:stretch>
        </p:blipFill>
        <p:spPr>
          <a:xfrm rot="18917992">
            <a:off x="7095504" y="-52535"/>
            <a:ext cx="2496687" cy="2496687"/>
          </a:xfrm>
          <a:prstGeom prst="rect">
            <a:avLst/>
          </a:prstGeom>
        </p:spPr>
      </p:pic>
      <p:pic>
        <p:nvPicPr>
          <p:cNvPr id="10" name="圖片 9">
            <a:extLst>
              <a:ext uri="{FF2B5EF4-FFF2-40B4-BE49-F238E27FC236}">
                <a16:creationId xmlns:a16="http://schemas.microsoft.com/office/drawing/2014/main" id="{2B2C7FB9-3184-9B47-909E-B0540B7DF0F7}"/>
              </a:ext>
            </a:extLst>
          </p:cNvPr>
          <p:cNvPicPr>
            <a:picLocks noChangeAspect="1"/>
          </p:cNvPicPr>
          <p:nvPr/>
        </p:nvPicPr>
        <p:blipFill>
          <a:blip r:embed="rId4"/>
          <a:stretch>
            <a:fillRect/>
          </a:stretch>
        </p:blipFill>
        <p:spPr>
          <a:xfrm>
            <a:off x="1064485" y="1358268"/>
            <a:ext cx="6403344" cy="3438721"/>
          </a:xfrm>
          <a:prstGeom prst="rect">
            <a:avLst/>
          </a:prstGeom>
        </p:spPr>
      </p:pic>
      <p:sp>
        <p:nvSpPr>
          <p:cNvPr id="2" name="矩形 1">
            <a:extLst>
              <a:ext uri="{FF2B5EF4-FFF2-40B4-BE49-F238E27FC236}">
                <a16:creationId xmlns:a16="http://schemas.microsoft.com/office/drawing/2014/main" id="{C8945C1B-D60B-4871-18CF-BC9AFBF3E92B}"/>
              </a:ext>
            </a:extLst>
          </p:cNvPr>
          <p:cNvSpPr/>
          <p:nvPr/>
        </p:nvSpPr>
        <p:spPr>
          <a:xfrm>
            <a:off x="4938600" y="4167920"/>
            <a:ext cx="1500733" cy="355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D4EB2BEB-C022-65F6-B018-FFB7A44C817E}"/>
              </a:ext>
            </a:extLst>
          </p:cNvPr>
          <p:cNvSpPr txBox="1"/>
          <p:nvPr/>
        </p:nvSpPr>
        <p:spPr>
          <a:xfrm>
            <a:off x="5014340" y="4207415"/>
            <a:ext cx="2221774" cy="276999"/>
          </a:xfrm>
          <a:prstGeom prst="rect">
            <a:avLst/>
          </a:prstGeom>
          <a:noFill/>
        </p:spPr>
        <p:txBody>
          <a:bodyPr wrap="square" rtlCol="0">
            <a:spAutoFit/>
          </a:bodyPr>
          <a:lstStyle/>
          <a:p>
            <a:r>
              <a:rPr lang="zh-TW" altLang="en-US" sz="1200" dirty="0">
                <a:latin typeface="新細明體" panose="02020500000000000000" pitchFamily="18" charset="-120"/>
                <a:ea typeface="新細明體" panose="02020500000000000000" pitchFamily="18" charset="-120"/>
              </a:rPr>
              <a:t>會員費用</a:t>
            </a:r>
            <a:r>
              <a:rPr lang="en-US" altLang="zh-TW" sz="1200" dirty="0">
                <a:latin typeface="新細明體" panose="02020500000000000000" pitchFamily="18" charset="-120"/>
                <a:ea typeface="新細明體" panose="02020500000000000000" pitchFamily="18" charset="-120"/>
              </a:rPr>
              <a:t>+</a:t>
            </a:r>
            <a:r>
              <a:rPr lang="zh-TW" altLang="en-US" sz="1200" dirty="0">
                <a:latin typeface="新細明體" panose="02020500000000000000" pitchFamily="18" charset="-120"/>
                <a:ea typeface="新細明體" panose="02020500000000000000" pitchFamily="18" charset="-120"/>
              </a:rPr>
              <a:t>商城收入</a:t>
            </a:r>
          </a:p>
        </p:txBody>
      </p:sp>
      <p:sp>
        <p:nvSpPr>
          <p:cNvPr id="8" name="矩形 7">
            <a:extLst>
              <a:ext uri="{FF2B5EF4-FFF2-40B4-BE49-F238E27FC236}">
                <a16:creationId xmlns:a16="http://schemas.microsoft.com/office/drawing/2014/main" id="{C8945C1B-D60B-4871-18CF-BC9AFBF3E92B}"/>
              </a:ext>
            </a:extLst>
          </p:cNvPr>
          <p:cNvSpPr/>
          <p:nvPr/>
        </p:nvSpPr>
        <p:spPr>
          <a:xfrm>
            <a:off x="1187578" y="1948827"/>
            <a:ext cx="1031943" cy="318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1110219" y="1996807"/>
            <a:ext cx="1754459" cy="276999"/>
          </a:xfrm>
          <a:prstGeom prst="rect">
            <a:avLst/>
          </a:prstGeom>
          <a:noFill/>
        </p:spPr>
        <p:txBody>
          <a:bodyPr wrap="square" rtlCol="0">
            <a:spAutoFit/>
          </a:bodyPr>
          <a:lstStyle/>
          <a:p>
            <a:r>
              <a:rPr lang="zh-TW" altLang="en-US" sz="1200" dirty="0"/>
              <a:t>營養品廠商</a:t>
            </a:r>
          </a:p>
        </p:txBody>
      </p:sp>
    </p:spTree>
    <p:extLst>
      <p:ext uri="{BB962C8B-B14F-4D97-AF65-F5344CB8AC3E}">
        <p14:creationId xmlns:p14="http://schemas.microsoft.com/office/powerpoint/2010/main" val="101679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2800" dirty="0"/>
              <a:t>系統架構圖 </a:t>
            </a:r>
            <a:r>
              <a:rPr lang="en-US" altLang="zh-TW" sz="2800" dirty="0"/>
              <a:t>System architecture</a:t>
            </a:r>
            <a:endParaRPr sz="2800" dirty="0"/>
          </a:p>
        </p:txBody>
      </p:sp>
      <p:sp>
        <p:nvSpPr>
          <p:cNvPr id="683" name="Google Shape;683;p5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圖片 10">
            <a:extLst>
              <a:ext uri="{FF2B5EF4-FFF2-40B4-BE49-F238E27FC236}">
                <a16:creationId xmlns:a16="http://schemas.microsoft.com/office/drawing/2014/main" id="{76F9C816-3822-FC4E-8923-6722336F7393}"/>
              </a:ext>
            </a:extLst>
          </p:cNvPr>
          <p:cNvPicPr>
            <a:picLocks noChangeAspect="1"/>
          </p:cNvPicPr>
          <p:nvPr/>
        </p:nvPicPr>
        <p:blipFill>
          <a:blip r:embed="rId3"/>
          <a:stretch>
            <a:fillRect/>
          </a:stretch>
        </p:blipFill>
        <p:spPr>
          <a:xfrm rot="18917992">
            <a:off x="7095504" y="-52535"/>
            <a:ext cx="2496687" cy="2496687"/>
          </a:xfrm>
          <a:prstGeom prst="rect">
            <a:avLst/>
          </a:prstGeom>
        </p:spPr>
      </p:pic>
      <p:sp>
        <p:nvSpPr>
          <p:cNvPr id="6" name="文字方塊 5">
            <a:extLst>
              <a:ext uri="{FF2B5EF4-FFF2-40B4-BE49-F238E27FC236}">
                <a16:creationId xmlns:a16="http://schemas.microsoft.com/office/drawing/2014/main" id="{57A72801-E79A-6842-904D-14E2E9671EAD}"/>
              </a:ext>
            </a:extLst>
          </p:cNvPr>
          <p:cNvSpPr txBox="1"/>
          <p:nvPr/>
        </p:nvSpPr>
        <p:spPr>
          <a:xfrm>
            <a:off x="3164401" y="2029974"/>
            <a:ext cx="1767840" cy="307777"/>
          </a:xfrm>
          <a:prstGeom prst="rect">
            <a:avLst/>
          </a:prstGeom>
          <a:noFill/>
        </p:spPr>
        <p:txBody>
          <a:bodyPr wrap="square" rtlCol="0">
            <a:spAutoFit/>
          </a:bodyPr>
          <a:lstStyle/>
          <a:p>
            <a:pPr algn="ctr"/>
            <a:r>
              <a:rPr kumimoji="1" lang="en-US" altLang="zh-TW" dirty="0">
                <a:solidFill>
                  <a:schemeClr val="accent1"/>
                </a:solidFill>
              </a:rPr>
              <a:t>TOUGHFIT</a:t>
            </a:r>
            <a:r>
              <a:rPr kumimoji="1" lang="zh-TW" altLang="en-US" dirty="0">
                <a:solidFill>
                  <a:schemeClr val="accent1"/>
                </a:solidFill>
              </a:rPr>
              <a:t>首頁</a:t>
            </a:r>
          </a:p>
        </p:txBody>
      </p:sp>
      <p:cxnSp>
        <p:nvCxnSpPr>
          <p:cNvPr id="9" name="直線接點 8">
            <a:extLst>
              <a:ext uri="{FF2B5EF4-FFF2-40B4-BE49-F238E27FC236}">
                <a16:creationId xmlns:a16="http://schemas.microsoft.com/office/drawing/2014/main" id="{857FEDE2-23AA-DB44-BFB0-28B5BDE271A5}"/>
              </a:ext>
            </a:extLst>
          </p:cNvPr>
          <p:cNvCxnSpPr>
            <a:stCxn id="6" idx="2"/>
          </p:cNvCxnSpPr>
          <p:nvPr/>
        </p:nvCxnSpPr>
        <p:spPr>
          <a:xfrm>
            <a:off x="4048321" y="2337751"/>
            <a:ext cx="0" cy="210717"/>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71B6F31F-20C6-A848-AF95-735064FD3C9D}"/>
              </a:ext>
            </a:extLst>
          </p:cNvPr>
          <p:cNvSpPr txBox="1"/>
          <p:nvPr/>
        </p:nvSpPr>
        <p:spPr>
          <a:xfrm>
            <a:off x="105605" y="2749766"/>
            <a:ext cx="1767840" cy="307777"/>
          </a:xfrm>
          <a:prstGeom prst="rect">
            <a:avLst/>
          </a:prstGeom>
          <a:noFill/>
        </p:spPr>
        <p:txBody>
          <a:bodyPr wrap="square" rtlCol="0">
            <a:spAutoFit/>
          </a:bodyPr>
          <a:lstStyle/>
          <a:p>
            <a:pPr algn="ctr"/>
            <a:r>
              <a:rPr kumimoji="1" lang="zh-TW" altLang="en-US" dirty="0">
                <a:solidFill>
                  <a:schemeClr val="accent1"/>
                </a:solidFill>
              </a:rPr>
              <a:t>商城</a:t>
            </a:r>
          </a:p>
        </p:txBody>
      </p:sp>
      <p:sp>
        <p:nvSpPr>
          <p:cNvPr id="15" name="文字方塊 14">
            <a:extLst>
              <a:ext uri="{FF2B5EF4-FFF2-40B4-BE49-F238E27FC236}">
                <a16:creationId xmlns:a16="http://schemas.microsoft.com/office/drawing/2014/main" id="{BC990441-BFEC-4B4A-ACDD-406F3BC3F16A}"/>
              </a:ext>
            </a:extLst>
          </p:cNvPr>
          <p:cNvSpPr txBox="1"/>
          <p:nvPr/>
        </p:nvSpPr>
        <p:spPr>
          <a:xfrm>
            <a:off x="1296362" y="2771188"/>
            <a:ext cx="1767840" cy="307777"/>
          </a:xfrm>
          <a:prstGeom prst="rect">
            <a:avLst/>
          </a:prstGeom>
          <a:noFill/>
        </p:spPr>
        <p:txBody>
          <a:bodyPr wrap="square" rtlCol="0">
            <a:spAutoFit/>
          </a:bodyPr>
          <a:lstStyle/>
          <a:p>
            <a:pPr algn="ctr"/>
            <a:r>
              <a:rPr kumimoji="1" lang="zh-TW" altLang="en-US" dirty="0">
                <a:solidFill>
                  <a:schemeClr val="accent1"/>
                </a:solidFill>
              </a:rPr>
              <a:t>菜單拉霸</a:t>
            </a:r>
          </a:p>
        </p:txBody>
      </p:sp>
      <p:sp>
        <p:nvSpPr>
          <p:cNvPr id="16" name="文字方塊 15">
            <a:extLst>
              <a:ext uri="{FF2B5EF4-FFF2-40B4-BE49-F238E27FC236}">
                <a16:creationId xmlns:a16="http://schemas.microsoft.com/office/drawing/2014/main" id="{8E09F4CA-1CF7-A747-9E38-AEA9B955ABD8}"/>
              </a:ext>
            </a:extLst>
          </p:cNvPr>
          <p:cNvSpPr txBox="1"/>
          <p:nvPr/>
        </p:nvSpPr>
        <p:spPr>
          <a:xfrm>
            <a:off x="4052910" y="2781199"/>
            <a:ext cx="1767840" cy="307777"/>
          </a:xfrm>
          <a:prstGeom prst="rect">
            <a:avLst/>
          </a:prstGeom>
          <a:noFill/>
        </p:spPr>
        <p:txBody>
          <a:bodyPr wrap="square" rtlCol="0">
            <a:spAutoFit/>
          </a:bodyPr>
          <a:lstStyle/>
          <a:p>
            <a:pPr algn="ctr"/>
            <a:r>
              <a:rPr kumimoji="1" lang="zh-TW" altLang="en-US" dirty="0">
                <a:solidFill>
                  <a:schemeClr val="accent1"/>
                </a:solidFill>
              </a:rPr>
              <a:t>知識專區</a:t>
            </a:r>
          </a:p>
        </p:txBody>
      </p:sp>
      <p:sp>
        <p:nvSpPr>
          <p:cNvPr id="17" name="文字方塊 16">
            <a:extLst>
              <a:ext uri="{FF2B5EF4-FFF2-40B4-BE49-F238E27FC236}">
                <a16:creationId xmlns:a16="http://schemas.microsoft.com/office/drawing/2014/main" id="{5A7FBF92-C77B-694C-BDF5-009183ED0D76}"/>
              </a:ext>
            </a:extLst>
          </p:cNvPr>
          <p:cNvSpPr txBox="1"/>
          <p:nvPr/>
        </p:nvSpPr>
        <p:spPr>
          <a:xfrm>
            <a:off x="5970802" y="2779760"/>
            <a:ext cx="1767840" cy="307777"/>
          </a:xfrm>
          <a:prstGeom prst="rect">
            <a:avLst/>
          </a:prstGeom>
          <a:noFill/>
        </p:spPr>
        <p:txBody>
          <a:bodyPr wrap="square" rtlCol="0">
            <a:spAutoFit/>
          </a:bodyPr>
          <a:lstStyle/>
          <a:p>
            <a:pPr algn="ctr"/>
            <a:r>
              <a:rPr kumimoji="1" lang="zh-TW" altLang="en-US" dirty="0">
                <a:solidFill>
                  <a:schemeClr val="accent1"/>
                </a:solidFill>
              </a:rPr>
              <a:t>會員登入</a:t>
            </a:r>
          </a:p>
        </p:txBody>
      </p:sp>
      <p:sp>
        <p:nvSpPr>
          <p:cNvPr id="18" name="文字方塊 17">
            <a:extLst>
              <a:ext uri="{FF2B5EF4-FFF2-40B4-BE49-F238E27FC236}">
                <a16:creationId xmlns:a16="http://schemas.microsoft.com/office/drawing/2014/main" id="{A8B0F8EC-562C-C249-8E34-B75F99267491}"/>
              </a:ext>
            </a:extLst>
          </p:cNvPr>
          <p:cNvSpPr txBox="1"/>
          <p:nvPr/>
        </p:nvSpPr>
        <p:spPr>
          <a:xfrm>
            <a:off x="5906723" y="3605107"/>
            <a:ext cx="1767840" cy="307777"/>
          </a:xfrm>
          <a:prstGeom prst="rect">
            <a:avLst/>
          </a:prstGeom>
          <a:noFill/>
        </p:spPr>
        <p:txBody>
          <a:bodyPr wrap="square" rtlCol="0">
            <a:spAutoFit/>
          </a:bodyPr>
          <a:lstStyle/>
          <a:p>
            <a:pPr algn="ctr"/>
            <a:r>
              <a:rPr kumimoji="1" lang="zh-TW" altLang="en-US" dirty="0">
                <a:solidFill>
                  <a:schemeClr val="accent1"/>
                </a:solidFill>
              </a:rPr>
              <a:t>專業諮詢</a:t>
            </a:r>
          </a:p>
        </p:txBody>
      </p:sp>
      <p:sp>
        <p:nvSpPr>
          <p:cNvPr id="19" name="文字方塊 18">
            <a:extLst>
              <a:ext uri="{FF2B5EF4-FFF2-40B4-BE49-F238E27FC236}">
                <a16:creationId xmlns:a16="http://schemas.microsoft.com/office/drawing/2014/main" id="{6A89BDDF-3CDE-064B-A480-559E3B43A2F1}"/>
              </a:ext>
            </a:extLst>
          </p:cNvPr>
          <p:cNvSpPr txBox="1"/>
          <p:nvPr/>
        </p:nvSpPr>
        <p:spPr>
          <a:xfrm>
            <a:off x="2666230" y="2781200"/>
            <a:ext cx="1767840" cy="307777"/>
          </a:xfrm>
          <a:prstGeom prst="rect">
            <a:avLst/>
          </a:prstGeom>
          <a:noFill/>
        </p:spPr>
        <p:txBody>
          <a:bodyPr wrap="square" rtlCol="0">
            <a:spAutoFit/>
          </a:bodyPr>
          <a:lstStyle/>
          <a:p>
            <a:pPr algn="ctr"/>
            <a:r>
              <a:rPr kumimoji="1" lang="zh-TW" altLang="en-US" dirty="0">
                <a:solidFill>
                  <a:schemeClr val="accent1"/>
                </a:solidFill>
              </a:rPr>
              <a:t>推薦運動項目</a:t>
            </a:r>
          </a:p>
        </p:txBody>
      </p:sp>
      <p:cxnSp>
        <p:nvCxnSpPr>
          <p:cNvPr id="20" name="直線接點 19">
            <a:extLst>
              <a:ext uri="{FF2B5EF4-FFF2-40B4-BE49-F238E27FC236}">
                <a16:creationId xmlns:a16="http://schemas.microsoft.com/office/drawing/2014/main" id="{9BDEA37D-26A8-1440-B5F0-F0911FFBAFB7}"/>
              </a:ext>
            </a:extLst>
          </p:cNvPr>
          <p:cNvCxnSpPr>
            <a:cxnSpLocks/>
          </p:cNvCxnSpPr>
          <p:nvPr/>
        </p:nvCxnSpPr>
        <p:spPr>
          <a:xfrm flipH="1">
            <a:off x="1003978" y="2605072"/>
            <a:ext cx="580089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C4B7F4B-DE37-CB4D-ABC9-3C4601550ED2}"/>
              </a:ext>
            </a:extLst>
          </p:cNvPr>
          <p:cNvCxnSpPr>
            <a:cxnSpLocks/>
          </p:cNvCxnSpPr>
          <p:nvPr/>
        </p:nvCxnSpPr>
        <p:spPr>
          <a:xfrm>
            <a:off x="1003977" y="2605074"/>
            <a:ext cx="0" cy="210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5208F710-FEE5-0542-8AEC-CD718EF50AE0}"/>
              </a:ext>
            </a:extLst>
          </p:cNvPr>
          <p:cNvCxnSpPr/>
          <p:nvPr/>
        </p:nvCxnSpPr>
        <p:spPr>
          <a:xfrm>
            <a:off x="2180282" y="2605074"/>
            <a:ext cx="0" cy="210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DD95023-0177-254C-82CD-11430A07B818}"/>
              </a:ext>
            </a:extLst>
          </p:cNvPr>
          <p:cNvCxnSpPr/>
          <p:nvPr/>
        </p:nvCxnSpPr>
        <p:spPr>
          <a:xfrm>
            <a:off x="3550150" y="2605073"/>
            <a:ext cx="0" cy="210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6B84396-1B0B-8741-AB94-371DD3E42B38}"/>
              </a:ext>
            </a:extLst>
          </p:cNvPr>
          <p:cNvCxnSpPr/>
          <p:nvPr/>
        </p:nvCxnSpPr>
        <p:spPr>
          <a:xfrm>
            <a:off x="4918013" y="2605072"/>
            <a:ext cx="0" cy="210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61727401-7585-3C42-9383-118A23318FD6}"/>
              </a:ext>
            </a:extLst>
          </p:cNvPr>
          <p:cNvCxnSpPr/>
          <p:nvPr/>
        </p:nvCxnSpPr>
        <p:spPr>
          <a:xfrm>
            <a:off x="6804870" y="2620347"/>
            <a:ext cx="0" cy="210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39730998-1AD2-A840-9D6B-211CE3BFE4E4}"/>
              </a:ext>
            </a:extLst>
          </p:cNvPr>
          <p:cNvCxnSpPr>
            <a:cxnSpLocks/>
          </p:cNvCxnSpPr>
          <p:nvPr/>
        </p:nvCxnSpPr>
        <p:spPr>
          <a:xfrm>
            <a:off x="6804870" y="3126970"/>
            <a:ext cx="0" cy="478137"/>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9241339D-702F-3648-8A6E-B4E521F0C7C5}"/>
              </a:ext>
            </a:extLst>
          </p:cNvPr>
          <p:cNvSpPr txBox="1"/>
          <p:nvPr/>
        </p:nvSpPr>
        <p:spPr>
          <a:xfrm>
            <a:off x="3332487" y="3653342"/>
            <a:ext cx="1767840" cy="307777"/>
          </a:xfrm>
          <a:prstGeom prst="rect">
            <a:avLst/>
          </a:prstGeom>
          <a:noFill/>
        </p:spPr>
        <p:txBody>
          <a:bodyPr wrap="square" rtlCol="0">
            <a:spAutoFit/>
          </a:bodyPr>
          <a:lstStyle/>
          <a:p>
            <a:pPr algn="ctr"/>
            <a:r>
              <a:rPr kumimoji="1" lang="zh-TW" altLang="en-US" dirty="0">
                <a:solidFill>
                  <a:schemeClr val="accent1"/>
                </a:solidFill>
              </a:rPr>
              <a:t>營養學</a:t>
            </a:r>
          </a:p>
        </p:txBody>
      </p:sp>
      <p:sp>
        <p:nvSpPr>
          <p:cNvPr id="31" name="文字方塊 30">
            <a:extLst>
              <a:ext uri="{FF2B5EF4-FFF2-40B4-BE49-F238E27FC236}">
                <a16:creationId xmlns:a16="http://schemas.microsoft.com/office/drawing/2014/main" id="{82A6D782-1DD7-8D46-88D0-0C7E6EC18F83}"/>
              </a:ext>
            </a:extLst>
          </p:cNvPr>
          <p:cNvSpPr txBox="1"/>
          <p:nvPr/>
        </p:nvSpPr>
        <p:spPr>
          <a:xfrm>
            <a:off x="4034093" y="3652966"/>
            <a:ext cx="1767840" cy="307777"/>
          </a:xfrm>
          <a:prstGeom prst="rect">
            <a:avLst/>
          </a:prstGeom>
          <a:noFill/>
        </p:spPr>
        <p:txBody>
          <a:bodyPr wrap="square" rtlCol="0">
            <a:spAutoFit/>
          </a:bodyPr>
          <a:lstStyle/>
          <a:p>
            <a:pPr algn="ctr"/>
            <a:r>
              <a:rPr kumimoji="1" lang="zh-TW" altLang="en-US" dirty="0">
                <a:solidFill>
                  <a:schemeClr val="accent1"/>
                </a:solidFill>
              </a:rPr>
              <a:t>解剖學</a:t>
            </a:r>
          </a:p>
        </p:txBody>
      </p:sp>
      <p:sp>
        <p:nvSpPr>
          <p:cNvPr id="32" name="文字方塊 31">
            <a:extLst>
              <a:ext uri="{FF2B5EF4-FFF2-40B4-BE49-F238E27FC236}">
                <a16:creationId xmlns:a16="http://schemas.microsoft.com/office/drawing/2014/main" id="{FAFF1925-796F-524A-919C-055DC9C45339}"/>
              </a:ext>
            </a:extLst>
          </p:cNvPr>
          <p:cNvSpPr txBox="1"/>
          <p:nvPr/>
        </p:nvSpPr>
        <p:spPr>
          <a:xfrm>
            <a:off x="4828903" y="3652590"/>
            <a:ext cx="1767840" cy="307777"/>
          </a:xfrm>
          <a:prstGeom prst="rect">
            <a:avLst/>
          </a:prstGeom>
          <a:noFill/>
        </p:spPr>
        <p:txBody>
          <a:bodyPr wrap="square" rtlCol="0">
            <a:spAutoFit/>
          </a:bodyPr>
          <a:lstStyle/>
          <a:p>
            <a:pPr algn="ctr"/>
            <a:r>
              <a:rPr kumimoji="1" lang="zh-TW" altLang="en-US" dirty="0">
                <a:solidFill>
                  <a:schemeClr val="accent1"/>
                </a:solidFill>
              </a:rPr>
              <a:t>運動學</a:t>
            </a:r>
          </a:p>
        </p:txBody>
      </p:sp>
      <p:cxnSp>
        <p:nvCxnSpPr>
          <p:cNvPr id="33" name="直線接點 32">
            <a:extLst>
              <a:ext uri="{FF2B5EF4-FFF2-40B4-BE49-F238E27FC236}">
                <a16:creationId xmlns:a16="http://schemas.microsoft.com/office/drawing/2014/main" id="{6F403CB2-008F-894E-8E6F-D12584C5D778}"/>
              </a:ext>
            </a:extLst>
          </p:cNvPr>
          <p:cNvCxnSpPr>
            <a:cxnSpLocks/>
          </p:cNvCxnSpPr>
          <p:nvPr/>
        </p:nvCxnSpPr>
        <p:spPr>
          <a:xfrm>
            <a:off x="4920037" y="3057544"/>
            <a:ext cx="0" cy="144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FE90A40D-BB07-584A-8B54-0CCACCB698CF}"/>
              </a:ext>
            </a:extLst>
          </p:cNvPr>
          <p:cNvCxnSpPr>
            <a:cxnSpLocks/>
          </p:cNvCxnSpPr>
          <p:nvPr/>
        </p:nvCxnSpPr>
        <p:spPr>
          <a:xfrm flipH="1">
            <a:off x="4203650" y="3201611"/>
            <a:ext cx="15091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509456F5-FAC3-9F4E-A84A-909EC5C11151}"/>
              </a:ext>
            </a:extLst>
          </p:cNvPr>
          <p:cNvCxnSpPr>
            <a:cxnSpLocks/>
          </p:cNvCxnSpPr>
          <p:nvPr/>
        </p:nvCxnSpPr>
        <p:spPr>
          <a:xfrm>
            <a:off x="4216407" y="3196227"/>
            <a:ext cx="0" cy="447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B1D25BB5-0845-4D4E-B97E-A06418D45993}"/>
              </a:ext>
            </a:extLst>
          </p:cNvPr>
          <p:cNvCxnSpPr>
            <a:cxnSpLocks/>
          </p:cNvCxnSpPr>
          <p:nvPr/>
        </p:nvCxnSpPr>
        <p:spPr>
          <a:xfrm>
            <a:off x="4918013" y="3196227"/>
            <a:ext cx="0" cy="408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654CE993-D179-014E-BE72-4AA95B5AB9FA}"/>
              </a:ext>
            </a:extLst>
          </p:cNvPr>
          <p:cNvCxnSpPr>
            <a:cxnSpLocks/>
            <a:endCxn id="32" idx="0"/>
          </p:cNvCxnSpPr>
          <p:nvPr/>
        </p:nvCxnSpPr>
        <p:spPr>
          <a:xfrm>
            <a:off x="5712823" y="3196227"/>
            <a:ext cx="0" cy="4563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17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7"/>
          <p:cNvSpPr txBox="1">
            <a:spLocks noGrp="1"/>
          </p:cNvSpPr>
          <p:nvPr>
            <p:ph type="title"/>
          </p:nvPr>
        </p:nvSpPr>
        <p:spPr>
          <a:xfrm>
            <a:off x="202710" y="247420"/>
            <a:ext cx="216711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SWOT</a:t>
            </a:r>
            <a:r>
              <a:rPr lang="zh-TW" altLang="en-US" sz="3200" dirty="0"/>
              <a:t>分析</a:t>
            </a:r>
            <a:endParaRPr sz="2400" dirty="0"/>
          </a:p>
        </p:txBody>
      </p:sp>
      <p:sp>
        <p:nvSpPr>
          <p:cNvPr id="683" name="Google Shape;683;p57"/>
          <p:cNvSpPr/>
          <p:nvPr/>
        </p:nvSpPr>
        <p:spPr>
          <a:xfrm rot="5400000">
            <a:off x="1264665" y="-11078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圖片 5">
            <a:extLst>
              <a:ext uri="{FF2B5EF4-FFF2-40B4-BE49-F238E27FC236}">
                <a16:creationId xmlns:a16="http://schemas.microsoft.com/office/drawing/2014/main" id="{79B6A07B-562B-AE40-1DB8-C59A18EBBDD7}"/>
              </a:ext>
            </a:extLst>
          </p:cNvPr>
          <p:cNvPicPr>
            <a:picLocks noChangeAspect="1"/>
          </p:cNvPicPr>
          <p:nvPr/>
        </p:nvPicPr>
        <p:blipFill>
          <a:blip r:embed="rId3"/>
          <a:stretch>
            <a:fillRect/>
          </a:stretch>
        </p:blipFill>
        <p:spPr>
          <a:xfrm rot="18895631">
            <a:off x="7279020" y="-138917"/>
            <a:ext cx="2036873" cy="2036873"/>
          </a:xfrm>
          <a:prstGeom prst="rect">
            <a:avLst/>
          </a:prstGeom>
        </p:spPr>
      </p:pic>
      <p:graphicFrame>
        <p:nvGraphicFramePr>
          <p:cNvPr id="7" name="資料庫圖表 6">
            <a:extLst>
              <a:ext uri="{FF2B5EF4-FFF2-40B4-BE49-F238E27FC236}">
                <a16:creationId xmlns:a16="http://schemas.microsoft.com/office/drawing/2014/main" id="{829800F8-2706-00ED-40F6-48A783F092E5}"/>
              </a:ext>
            </a:extLst>
          </p:cNvPr>
          <p:cNvGraphicFramePr/>
          <p:nvPr>
            <p:extLst>
              <p:ext uri="{D42A27DB-BD31-4B8C-83A1-F6EECF244321}">
                <p14:modId xmlns:p14="http://schemas.microsoft.com/office/powerpoint/2010/main" val="1576331296"/>
              </p:ext>
            </p:extLst>
          </p:nvPr>
        </p:nvGraphicFramePr>
        <p:xfrm>
          <a:off x="1460148" y="1055649"/>
          <a:ext cx="5135725" cy="34351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Google Shape;855;p67">
            <a:extLst>
              <a:ext uri="{FF2B5EF4-FFF2-40B4-BE49-F238E27FC236}">
                <a16:creationId xmlns:a16="http://schemas.microsoft.com/office/drawing/2014/main" id="{687BBFA1-63EA-B2D3-0CB7-0888B383ACF3}"/>
              </a:ext>
            </a:extLst>
          </p:cNvPr>
          <p:cNvSpPr txBox="1">
            <a:spLocks/>
          </p:cNvSpPr>
          <p:nvPr/>
        </p:nvSpPr>
        <p:spPr>
          <a:xfrm>
            <a:off x="255244" y="1337271"/>
            <a:ext cx="2661423" cy="1270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342900" indent="-342900" algn="l">
              <a:buAutoNum type="arabicPeriod"/>
            </a:pPr>
            <a:r>
              <a:rPr lang="zh-TW" altLang="en-US" dirty="0"/>
              <a:t>專門為了忙碌族群所提供的健身網站</a:t>
            </a:r>
            <a:endParaRPr lang="en-US" altLang="zh-TW" dirty="0"/>
          </a:p>
          <a:p>
            <a:pPr marL="342900" indent="-342900" algn="l">
              <a:buAutoNum type="arabicPeriod"/>
            </a:pPr>
            <a:r>
              <a:rPr lang="zh-TW" altLang="en-US" dirty="0"/>
              <a:t>專業的健身諮詢</a:t>
            </a:r>
            <a:endParaRPr lang="en-US" altLang="zh-TW" dirty="0"/>
          </a:p>
          <a:p>
            <a:pPr marL="342900" indent="-342900" algn="l">
              <a:buAutoNum type="arabicPeriod"/>
            </a:pPr>
            <a:r>
              <a:rPr lang="zh-TW" altLang="en-US" dirty="0"/>
              <a:t>會員門檻較低</a:t>
            </a:r>
            <a:endParaRPr lang="en-US" altLang="zh-TW" dirty="0"/>
          </a:p>
          <a:p>
            <a:pPr marL="342900" indent="-342900" algn="l">
              <a:buAutoNum type="arabicPeriod"/>
            </a:pPr>
            <a:endParaRPr lang="zh-TW" altLang="en-US" dirty="0"/>
          </a:p>
        </p:txBody>
      </p:sp>
      <p:sp>
        <p:nvSpPr>
          <p:cNvPr id="9" name="Google Shape;855;p67">
            <a:extLst>
              <a:ext uri="{FF2B5EF4-FFF2-40B4-BE49-F238E27FC236}">
                <a16:creationId xmlns:a16="http://schemas.microsoft.com/office/drawing/2014/main" id="{687BBFA1-63EA-B2D3-0CB7-0888B383ACF3}"/>
              </a:ext>
            </a:extLst>
          </p:cNvPr>
          <p:cNvSpPr txBox="1">
            <a:spLocks/>
          </p:cNvSpPr>
          <p:nvPr/>
        </p:nvSpPr>
        <p:spPr>
          <a:xfrm>
            <a:off x="5577110" y="1310680"/>
            <a:ext cx="2298823" cy="1297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lgn="l"/>
            <a:r>
              <a:rPr lang="en-US" altLang="zh-TW" dirty="0"/>
              <a:t>1. </a:t>
            </a:r>
            <a:r>
              <a:rPr lang="zh-TW" altLang="en-US" dirty="0"/>
              <a:t>缺乏實體健身房</a:t>
            </a:r>
            <a:endParaRPr lang="en-US" altLang="zh-TW" dirty="0"/>
          </a:p>
          <a:p>
            <a:pPr marL="0" indent="0" algn="l"/>
            <a:r>
              <a:rPr lang="en-US" altLang="zh-TW" dirty="0"/>
              <a:t>2. </a:t>
            </a:r>
            <a:r>
              <a:rPr lang="zh-TW" altLang="en-US" dirty="0"/>
              <a:t>知名度較低</a:t>
            </a:r>
            <a:endParaRPr lang="en-US" altLang="zh-TW" dirty="0"/>
          </a:p>
          <a:p>
            <a:pPr marL="0" indent="0" algn="l"/>
            <a:r>
              <a:rPr lang="en-US" altLang="zh-TW" dirty="0"/>
              <a:t>3. </a:t>
            </a:r>
            <a:r>
              <a:rPr lang="zh-TW" altLang="en-US" dirty="0"/>
              <a:t>較為簡易的健身，無   法應付高強度需求</a:t>
            </a:r>
          </a:p>
        </p:txBody>
      </p:sp>
      <p:sp>
        <p:nvSpPr>
          <p:cNvPr id="10" name="Google Shape;855;p67">
            <a:extLst>
              <a:ext uri="{FF2B5EF4-FFF2-40B4-BE49-F238E27FC236}">
                <a16:creationId xmlns:a16="http://schemas.microsoft.com/office/drawing/2014/main" id="{687BBFA1-63EA-B2D3-0CB7-0888B383ACF3}"/>
              </a:ext>
            </a:extLst>
          </p:cNvPr>
          <p:cNvSpPr txBox="1">
            <a:spLocks/>
          </p:cNvSpPr>
          <p:nvPr/>
        </p:nvSpPr>
        <p:spPr>
          <a:xfrm>
            <a:off x="389633" y="3073145"/>
            <a:ext cx="2661423" cy="952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342900" indent="-342900" algn="l">
              <a:buAutoNum type="arabicPeriod"/>
            </a:pPr>
            <a:r>
              <a:rPr lang="zh-TW" altLang="en-US" dirty="0"/>
              <a:t>居家學習需求增加</a:t>
            </a:r>
            <a:endParaRPr lang="en-US" altLang="zh-TW" dirty="0"/>
          </a:p>
          <a:p>
            <a:pPr marL="342900" indent="-342900" algn="l">
              <a:buAutoNum type="arabicPeriod"/>
            </a:pPr>
            <a:r>
              <a:rPr lang="zh-TW" altLang="en-US" dirty="0"/>
              <a:t>健身意識抬頭</a:t>
            </a:r>
            <a:endParaRPr lang="en-US" altLang="zh-TW" dirty="0"/>
          </a:p>
          <a:p>
            <a:pPr marL="342900" indent="-342900" algn="l">
              <a:buAutoNum type="arabicPeriod"/>
            </a:pPr>
            <a:r>
              <a:rPr lang="zh-TW" altLang="en-US" dirty="0"/>
              <a:t>市場尚未飽和</a:t>
            </a:r>
            <a:endParaRPr lang="en-US" altLang="zh-TW" dirty="0"/>
          </a:p>
          <a:p>
            <a:pPr marL="342900" indent="-342900" algn="l">
              <a:buAutoNum type="arabicPeriod"/>
            </a:pPr>
            <a:endParaRPr lang="zh-TW" altLang="en-US" dirty="0"/>
          </a:p>
        </p:txBody>
      </p:sp>
      <p:sp>
        <p:nvSpPr>
          <p:cNvPr id="11" name="Google Shape;855;p67">
            <a:extLst>
              <a:ext uri="{FF2B5EF4-FFF2-40B4-BE49-F238E27FC236}">
                <a16:creationId xmlns:a16="http://schemas.microsoft.com/office/drawing/2014/main" id="{687BBFA1-63EA-B2D3-0CB7-0888B383ACF3}"/>
              </a:ext>
            </a:extLst>
          </p:cNvPr>
          <p:cNvSpPr txBox="1">
            <a:spLocks/>
          </p:cNvSpPr>
          <p:nvPr/>
        </p:nvSpPr>
        <p:spPr>
          <a:xfrm>
            <a:off x="5526458" y="3100163"/>
            <a:ext cx="2661423" cy="952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342900" indent="-342900" algn="l">
              <a:buAutoNum type="arabicPeriod"/>
            </a:pPr>
            <a:r>
              <a:rPr lang="zh-TW" altLang="en-US" dirty="0"/>
              <a:t>有眾多同質性健身網站</a:t>
            </a:r>
            <a:endParaRPr lang="en-US" altLang="zh-TW" dirty="0"/>
          </a:p>
          <a:p>
            <a:pPr marL="342900" indent="-342900" algn="l">
              <a:buAutoNum type="arabicPeriod"/>
            </a:pPr>
            <a:r>
              <a:rPr lang="zh-TW" altLang="en-US" dirty="0"/>
              <a:t>大專院校附設健身房</a:t>
            </a:r>
            <a:endParaRPr lang="en-US" altLang="zh-TW" dirty="0"/>
          </a:p>
          <a:p>
            <a:pPr marL="342900" indent="-342900" algn="l">
              <a:buAutoNum type="arabicPeriod"/>
            </a:pPr>
            <a:r>
              <a:rPr lang="zh-TW" altLang="en-US" dirty="0"/>
              <a:t>品牌形象建立不易</a:t>
            </a:r>
            <a:endParaRPr lang="en-US" altLang="zh-TW" dirty="0"/>
          </a:p>
          <a:p>
            <a:pPr marL="342900" indent="-342900" algn="l">
              <a:buAutoNum type="arabicPeriod"/>
            </a:pPr>
            <a:endParaRPr lang="zh-TW" altLang="en-US" dirty="0"/>
          </a:p>
        </p:txBody>
      </p:sp>
    </p:spTree>
    <p:extLst>
      <p:ext uri="{BB962C8B-B14F-4D97-AF65-F5344CB8AC3E}">
        <p14:creationId xmlns:p14="http://schemas.microsoft.com/office/powerpoint/2010/main" val="1471433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52" name="Google Shape;852;p67"/>
          <p:cNvSpPr txBox="1">
            <a:spLocks noGrp="1"/>
          </p:cNvSpPr>
          <p:nvPr>
            <p:ph type="title"/>
          </p:nvPr>
        </p:nvSpPr>
        <p:spPr>
          <a:xfrm>
            <a:off x="256050" y="26741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200" dirty="0"/>
              <a:t>競品分析</a:t>
            </a:r>
            <a:endParaRPr sz="3200" dirty="0"/>
          </a:p>
        </p:txBody>
      </p:sp>
      <p:sp>
        <p:nvSpPr>
          <p:cNvPr id="855" name="Google Shape;855;p67"/>
          <p:cNvSpPr txBox="1">
            <a:spLocks noGrp="1"/>
          </p:cNvSpPr>
          <p:nvPr>
            <p:ph type="subTitle" idx="4"/>
          </p:nvPr>
        </p:nvSpPr>
        <p:spPr>
          <a:xfrm>
            <a:off x="1218808" y="1631081"/>
            <a:ext cx="1027140" cy="4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t>客戶定位</a:t>
            </a:r>
            <a:endParaRPr b="1" dirty="0"/>
          </a:p>
        </p:txBody>
      </p:sp>
      <p:sp>
        <p:nvSpPr>
          <p:cNvPr id="879" name="Google Shape;879;p67"/>
          <p:cNvSpPr/>
          <p:nvPr/>
        </p:nvSpPr>
        <p:spPr>
          <a:xfrm rot="5400000">
            <a:off x="1224750" y="-8818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5;p67">
            <a:extLst>
              <a:ext uri="{FF2B5EF4-FFF2-40B4-BE49-F238E27FC236}">
                <a16:creationId xmlns:a16="http://schemas.microsoft.com/office/drawing/2014/main" id="{C3E39169-0B3D-FA54-24CD-8A443485D510}"/>
              </a:ext>
            </a:extLst>
          </p:cNvPr>
          <p:cNvSpPr txBox="1">
            <a:spLocks/>
          </p:cNvSpPr>
          <p:nvPr/>
        </p:nvSpPr>
        <p:spPr>
          <a:xfrm>
            <a:off x="1218808" y="2305555"/>
            <a:ext cx="1027140"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b="1" dirty="0"/>
              <a:t>網站特色</a:t>
            </a:r>
          </a:p>
        </p:txBody>
      </p:sp>
      <p:sp>
        <p:nvSpPr>
          <p:cNvPr id="37" name="Google Shape;855;p67">
            <a:extLst>
              <a:ext uri="{FF2B5EF4-FFF2-40B4-BE49-F238E27FC236}">
                <a16:creationId xmlns:a16="http://schemas.microsoft.com/office/drawing/2014/main" id="{819C319D-1A1C-BC3A-61B7-A2FF3647A17B}"/>
              </a:ext>
            </a:extLst>
          </p:cNvPr>
          <p:cNvSpPr txBox="1">
            <a:spLocks/>
          </p:cNvSpPr>
          <p:nvPr/>
        </p:nvSpPr>
        <p:spPr>
          <a:xfrm>
            <a:off x="1228079" y="3017837"/>
            <a:ext cx="1027140"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b="1" dirty="0"/>
              <a:t>實用功能</a:t>
            </a:r>
          </a:p>
        </p:txBody>
      </p:sp>
      <p:sp>
        <p:nvSpPr>
          <p:cNvPr id="38" name="Google Shape;855;p67">
            <a:extLst>
              <a:ext uri="{FF2B5EF4-FFF2-40B4-BE49-F238E27FC236}">
                <a16:creationId xmlns:a16="http://schemas.microsoft.com/office/drawing/2014/main" id="{CD315C35-B0E8-877A-E597-21CDC97D2D6B}"/>
              </a:ext>
            </a:extLst>
          </p:cNvPr>
          <p:cNvSpPr txBox="1">
            <a:spLocks/>
          </p:cNvSpPr>
          <p:nvPr/>
        </p:nvSpPr>
        <p:spPr>
          <a:xfrm>
            <a:off x="1237616" y="3784831"/>
            <a:ext cx="1027140"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b="1" dirty="0"/>
              <a:t>營收方式</a:t>
            </a:r>
          </a:p>
        </p:txBody>
      </p:sp>
      <p:sp>
        <p:nvSpPr>
          <p:cNvPr id="42" name="Google Shape;879;p67">
            <a:extLst>
              <a:ext uri="{FF2B5EF4-FFF2-40B4-BE49-F238E27FC236}">
                <a16:creationId xmlns:a16="http://schemas.microsoft.com/office/drawing/2014/main" id="{EC22F334-0598-B02B-460D-5988131E4274}"/>
              </a:ext>
            </a:extLst>
          </p:cNvPr>
          <p:cNvSpPr/>
          <p:nvPr/>
        </p:nvSpPr>
        <p:spPr>
          <a:xfrm rot="5400000">
            <a:off x="4605509" y="-1149773"/>
            <a:ext cx="45719" cy="6644640"/>
          </a:xfrm>
          <a:prstGeom prst="rect">
            <a:avLst/>
          </a:prstGeom>
          <a:solidFill>
            <a:srgbClr val="484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9;p67">
            <a:extLst>
              <a:ext uri="{FF2B5EF4-FFF2-40B4-BE49-F238E27FC236}">
                <a16:creationId xmlns:a16="http://schemas.microsoft.com/office/drawing/2014/main" id="{3C99DDE3-A1AD-24A9-A64F-2A9A2313A605}"/>
              </a:ext>
            </a:extLst>
          </p:cNvPr>
          <p:cNvSpPr/>
          <p:nvPr/>
        </p:nvSpPr>
        <p:spPr>
          <a:xfrm rot="5400000">
            <a:off x="4605510" y="-467816"/>
            <a:ext cx="45719" cy="6644640"/>
          </a:xfrm>
          <a:prstGeom prst="rect">
            <a:avLst/>
          </a:prstGeom>
          <a:solidFill>
            <a:srgbClr val="484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67">
            <a:extLst>
              <a:ext uri="{FF2B5EF4-FFF2-40B4-BE49-F238E27FC236}">
                <a16:creationId xmlns:a16="http://schemas.microsoft.com/office/drawing/2014/main" id="{17E5CA84-D07E-145D-37DD-08FF2CACE5AB}"/>
              </a:ext>
            </a:extLst>
          </p:cNvPr>
          <p:cNvSpPr/>
          <p:nvPr/>
        </p:nvSpPr>
        <p:spPr>
          <a:xfrm rot="5400000">
            <a:off x="4605508" y="327628"/>
            <a:ext cx="45719" cy="6644640"/>
          </a:xfrm>
          <a:prstGeom prst="rect">
            <a:avLst/>
          </a:prstGeom>
          <a:solidFill>
            <a:srgbClr val="484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9;p67">
            <a:extLst>
              <a:ext uri="{FF2B5EF4-FFF2-40B4-BE49-F238E27FC236}">
                <a16:creationId xmlns:a16="http://schemas.microsoft.com/office/drawing/2014/main" id="{1217AC63-0C88-A241-73F7-5520FC7F833E}"/>
              </a:ext>
            </a:extLst>
          </p:cNvPr>
          <p:cNvSpPr/>
          <p:nvPr/>
        </p:nvSpPr>
        <p:spPr>
          <a:xfrm rot="10800000" flipH="1">
            <a:off x="2285399" y="1541038"/>
            <a:ext cx="45719" cy="2782240"/>
          </a:xfrm>
          <a:prstGeom prst="rect">
            <a:avLst/>
          </a:prstGeom>
          <a:solidFill>
            <a:srgbClr val="484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圖片 16">
            <a:extLst>
              <a:ext uri="{FF2B5EF4-FFF2-40B4-BE49-F238E27FC236}">
                <a16:creationId xmlns:a16="http://schemas.microsoft.com/office/drawing/2014/main" id="{AB3AA584-7318-148D-D35C-E64567E62DFA}"/>
              </a:ext>
            </a:extLst>
          </p:cNvPr>
          <p:cNvPicPr>
            <a:picLocks noChangeAspect="1"/>
          </p:cNvPicPr>
          <p:nvPr/>
        </p:nvPicPr>
        <p:blipFill>
          <a:blip r:embed="rId3"/>
          <a:stretch>
            <a:fillRect/>
          </a:stretch>
        </p:blipFill>
        <p:spPr>
          <a:xfrm>
            <a:off x="4321287" y="219697"/>
            <a:ext cx="1674167" cy="1196685"/>
          </a:xfrm>
          <a:prstGeom prst="rect">
            <a:avLst/>
          </a:prstGeom>
        </p:spPr>
      </p:pic>
      <p:sp>
        <p:nvSpPr>
          <p:cNvPr id="50" name="Google Shape;879;p67">
            <a:extLst>
              <a:ext uri="{FF2B5EF4-FFF2-40B4-BE49-F238E27FC236}">
                <a16:creationId xmlns:a16="http://schemas.microsoft.com/office/drawing/2014/main" id="{EEF4B4AF-806B-0959-70D8-84E41B02CFFD}"/>
              </a:ext>
            </a:extLst>
          </p:cNvPr>
          <p:cNvSpPr/>
          <p:nvPr/>
        </p:nvSpPr>
        <p:spPr>
          <a:xfrm rot="10800000" flipH="1">
            <a:off x="6051494" y="1532350"/>
            <a:ext cx="45719" cy="2782240"/>
          </a:xfrm>
          <a:prstGeom prst="rect">
            <a:avLst/>
          </a:prstGeom>
          <a:solidFill>
            <a:srgbClr val="484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79;p67">
            <a:extLst>
              <a:ext uri="{FF2B5EF4-FFF2-40B4-BE49-F238E27FC236}">
                <a16:creationId xmlns:a16="http://schemas.microsoft.com/office/drawing/2014/main" id="{B6DE0EA4-5E23-3423-B660-226726FA79D3}"/>
              </a:ext>
            </a:extLst>
          </p:cNvPr>
          <p:cNvSpPr/>
          <p:nvPr/>
        </p:nvSpPr>
        <p:spPr>
          <a:xfrm rot="10800000" flipH="1">
            <a:off x="4152299" y="1532350"/>
            <a:ext cx="45719" cy="2782240"/>
          </a:xfrm>
          <a:prstGeom prst="rect">
            <a:avLst/>
          </a:prstGeom>
          <a:solidFill>
            <a:srgbClr val="484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Peeta Fitness 健身工作室- Taipei, Taiwan">
            <a:extLst>
              <a:ext uri="{FF2B5EF4-FFF2-40B4-BE49-F238E27FC236}">
                <a16:creationId xmlns:a16="http://schemas.microsoft.com/office/drawing/2014/main" id="{E42F8775-8138-AADC-43BD-484D64421D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30" b="7573"/>
          <a:stretch/>
        </p:blipFill>
        <p:spPr bwMode="auto">
          <a:xfrm>
            <a:off x="2515572" y="250432"/>
            <a:ext cx="1501788" cy="116595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0FE3BDE6-033E-2CB4-2955-AD4CCAA49967}"/>
              </a:ext>
            </a:extLst>
          </p:cNvPr>
          <p:cNvSpPr/>
          <p:nvPr/>
        </p:nvSpPr>
        <p:spPr>
          <a:xfrm rot="2606684">
            <a:off x="2347251" y="4032360"/>
            <a:ext cx="1679959" cy="1591919"/>
          </a:xfrm>
          <a:prstGeom prst="rect">
            <a:avLst/>
          </a:prstGeom>
          <a:solidFill>
            <a:srgbClr val="282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8" name="Picture 4" descr="超核心健身中心Hypercore Fitness ｜讓訓練成為一輩子的事">
            <a:extLst>
              <a:ext uri="{FF2B5EF4-FFF2-40B4-BE49-F238E27FC236}">
                <a16:creationId xmlns:a16="http://schemas.microsoft.com/office/drawing/2014/main" id="{2357D029-D52E-F1B8-D519-3443B819F3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003" y="350341"/>
            <a:ext cx="2051469" cy="876645"/>
          </a:xfrm>
          <a:prstGeom prst="rect">
            <a:avLst/>
          </a:prstGeom>
          <a:noFill/>
          <a:extLst>
            <a:ext uri="{909E8E84-426E-40DD-AFC4-6F175D3DCCD1}">
              <a14:hiddenFill xmlns:a14="http://schemas.microsoft.com/office/drawing/2010/main">
                <a:solidFill>
                  <a:srgbClr val="FFFFFF"/>
                </a:solidFill>
              </a14:hiddenFill>
            </a:ext>
          </a:extLst>
        </p:spPr>
      </p:pic>
      <p:sp>
        <p:nvSpPr>
          <p:cNvPr id="55" name="Google Shape;855;p67">
            <a:extLst>
              <a:ext uri="{FF2B5EF4-FFF2-40B4-BE49-F238E27FC236}">
                <a16:creationId xmlns:a16="http://schemas.microsoft.com/office/drawing/2014/main" id="{67C740B8-B04B-528B-EAA0-A2CD62D6506C}"/>
              </a:ext>
            </a:extLst>
          </p:cNvPr>
          <p:cNvSpPr txBox="1">
            <a:spLocks/>
          </p:cNvSpPr>
          <p:nvPr/>
        </p:nvSpPr>
        <p:spPr>
          <a:xfrm>
            <a:off x="2715981" y="1651402"/>
            <a:ext cx="1027140"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dirty="0"/>
              <a:t>進階健身</a:t>
            </a:r>
          </a:p>
        </p:txBody>
      </p:sp>
      <p:sp>
        <p:nvSpPr>
          <p:cNvPr id="56" name="Google Shape;855;p67">
            <a:extLst>
              <a:ext uri="{FF2B5EF4-FFF2-40B4-BE49-F238E27FC236}">
                <a16:creationId xmlns:a16="http://schemas.microsoft.com/office/drawing/2014/main" id="{687BBFA1-63EA-B2D3-0CB7-0888B383ACF3}"/>
              </a:ext>
            </a:extLst>
          </p:cNvPr>
          <p:cNvSpPr txBox="1">
            <a:spLocks/>
          </p:cNvSpPr>
          <p:nvPr/>
        </p:nvSpPr>
        <p:spPr>
          <a:xfrm>
            <a:off x="4377493" y="1658390"/>
            <a:ext cx="1561752"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dirty="0"/>
              <a:t>忙碌</a:t>
            </a:r>
            <a:r>
              <a:rPr lang="en-US" altLang="zh-TW" dirty="0"/>
              <a:t>/ </a:t>
            </a:r>
            <a:r>
              <a:rPr lang="zh-TW" altLang="en-US" dirty="0"/>
              <a:t>新手族群</a:t>
            </a:r>
          </a:p>
        </p:txBody>
      </p:sp>
      <p:sp>
        <p:nvSpPr>
          <p:cNvPr id="57" name="Google Shape;855;p67">
            <a:extLst>
              <a:ext uri="{FF2B5EF4-FFF2-40B4-BE49-F238E27FC236}">
                <a16:creationId xmlns:a16="http://schemas.microsoft.com/office/drawing/2014/main" id="{23BF3B3A-88DB-B2D9-7027-98F4A8462A5D}"/>
              </a:ext>
            </a:extLst>
          </p:cNvPr>
          <p:cNvSpPr txBox="1">
            <a:spLocks/>
          </p:cNvSpPr>
          <p:nvPr/>
        </p:nvSpPr>
        <p:spPr>
          <a:xfrm>
            <a:off x="6510381" y="1646649"/>
            <a:ext cx="1027140"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dirty="0"/>
              <a:t>減肥需求</a:t>
            </a:r>
          </a:p>
        </p:txBody>
      </p:sp>
      <p:sp>
        <p:nvSpPr>
          <p:cNvPr id="58" name="Google Shape;855;p67">
            <a:extLst>
              <a:ext uri="{FF2B5EF4-FFF2-40B4-BE49-F238E27FC236}">
                <a16:creationId xmlns:a16="http://schemas.microsoft.com/office/drawing/2014/main" id="{97997365-CE34-3EEC-D069-F61FB445A013}"/>
              </a:ext>
            </a:extLst>
          </p:cNvPr>
          <p:cNvSpPr txBox="1">
            <a:spLocks/>
          </p:cNvSpPr>
          <p:nvPr/>
        </p:nvSpPr>
        <p:spPr>
          <a:xfrm>
            <a:off x="4175363" y="3039618"/>
            <a:ext cx="1966013" cy="6331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sz="1200" dirty="0">
                <a:latin typeface="+mn-ea"/>
                <a:ea typeface="+mn-ea"/>
              </a:rPr>
              <a:t>商城、文章</a:t>
            </a:r>
            <a:r>
              <a:rPr lang="zh-TW" altLang="en-US" sz="1200" dirty="0">
                <a:latin typeface="PMingLiU" panose="02020500000000000000" pitchFamily="18" charset="-120"/>
                <a:ea typeface="PMingLiU" panose="02020500000000000000" pitchFamily="18" charset="-120"/>
              </a:rPr>
              <a:t>、</a:t>
            </a:r>
            <a:r>
              <a:rPr lang="zh-TW" altLang="en-US" sz="1200" dirty="0">
                <a:latin typeface="+mn-ea"/>
                <a:ea typeface="+mn-ea"/>
              </a:rPr>
              <a:t>菜單拉霸、專業諮詢、影片教學</a:t>
            </a:r>
            <a:endParaRPr lang="zh-TW" altLang="en-US" sz="1400" dirty="0"/>
          </a:p>
        </p:txBody>
      </p:sp>
      <p:sp>
        <p:nvSpPr>
          <p:cNvPr id="59" name="Google Shape;855;p67">
            <a:extLst>
              <a:ext uri="{FF2B5EF4-FFF2-40B4-BE49-F238E27FC236}">
                <a16:creationId xmlns:a16="http://schemas.microsoft.com/office/drawing/2014/main" id="{3475FCF8-8B24-2324-5ADD-E7DB00487A8C}"/>
              </a:ext>
            </a:extLst>
          </p:cNvPr>
          <p:cNvSpPr txBox="1">
            <a:spLocks/>
          </p:cNvSpPr>
          <p:nvPr/>
        </p:nvSpPr>
        <p:spPr>
          <a:xfrm>
            <a:off x="6131208" y="3051339"/>
            <a:ext cx="1853475"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sz="1400" dirty="0"/>
              <a:t>線上訓練課程</a:t>
            </a:r>
            <a:endParaRPr lang="zh-TW" altLang="en-US" dirty="0"/>
          </a:p>
        </p:txBody>
      </p:sp>
      <p:sp>
        <p:nvSpPr>
          <p:cNvPr id="60" name="Google Shape;855;p67">
            <a:extLst>
              <a:ext uri="{FF2B5EF4-FFF2-40B4-BE49-F238E27FC236}">
                <a16:creationId xmlns:a16="http://schemas.microsoft.com/office/drawing/2014/main" id="{423D7BD4-AC6B-3622-E49B-73C2C4395CAC}"/>
              </a:ext>
            </a:extLst>
          </p:cNvPr>
          <p:cNvSpPr txBox="1">
            <a:spLocks/>
          </p:cNvSpPr>
          <p:nvPr/>
        </p:nvSpPr>
        <p:spPr>
          <a:xfrm>
            <a:off x="2306494" y="2938019"/>
            <a:ext cx="1853475"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sz="1400" dirty="0">
                <a:latin typeface="+mn-ea"/>
                <a:ea typeface="+mn-ea"/>
              </a:rPr>
              <a:t>商城</a:t>
            </a:r>
            <a:r>
              <a:rPr lang="zh-TW" altLang="en-US" dirty="0">
                <a:latin typeface="+mn-ea"/>
                <a:ea typeface="+mn-ea"/>
              </a:rPr>
              <a:t>、</a:t>
            </a:r>
            <a:r>
              <a:rPr lang="zh-TW" altLang="en-US" sz="1400" dirty="0">
                <a:latin typeface="+mn-ea"/>
                <a:ea typeface="+mn-ea"/>
              </a:rPr>
              <a:t>文章</a:t>
            </a:r>
            <a:r>
              <a:rPr lang="zh-TW" altLang="en-US" dirty="0">
                <a:latin typeface="+mn-ea"/>
                <a:ea typeface="+mn-ea"/>
              </a:rPr>
              <a:t>、</a:t>
            </a:r>
            <a:endParaRPr lang="en-US" altLang="zh-TW" dirty="0">
              <a:latin typeface="+mn-ea"/>
              <a:ea typeface="+mn-ea"/>
            </a:endParaRPr>
          </a:p>
          <a:p>
            <a:pPr marL="0" indent="0"/>
            <a:r>
              <a:rPr lang="zh-TW" altLang="en-US" sz="1400" dirty="0">
                <a:latin typeface="+mn-ea"/>
                <a:ea typeface="+mn-ea"/>
              </a:rPr>
              <a:t>代謝計算</a:t>
            </a:r>
            <a:endParaRPr lang="zh-TW" altLang="en-US" dirty="0">
              <a:latin typeface="+mn-ea"/>
              <a:ea typeface="+mn-ea"/>
            </a:endParaRPr>
          </a:p>
        </p:txBody>
      </p:sp>
      <p:sp>
        <p:nvSpPr>
          <p:cNvPr id="62" name="Google Shape;855;p67">
            <a:extLst>
              <a:ext uri="{FF2B5EF4-FFF2-40B4-BE49-F238E27FC236}">
                <a16:creationId xmlns:a16="http://schemas.microsoft.com/office/drawing/2014/main" id="{B3F31DCF-8E5F-B182-E15D-E3D1FE73BA88}"/>
              </a:ext>
            </a:extLst>
          </p:cNvPr>
          <p:cNvSpPr txBox="1">
            <a:spLocks/>
          </p:cNvSpPr>
          <p:nvPr/>
        </p:nvSpPr>
        <p:spPr>
          <a:xfrm>
            <a:off x="6097215" y="2316985"/>
            <a:ext cx="1853475"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sz="1400" dirty="0"/>
              <a:t>以實體專門教練為主</a:t>
            </a:r>
            <a:endParaRPr lang="zh-TW" altLang="en-US" dirty="0"/>
          </a:p>
        </p:txBody>
      </p:sp>
      <p:sp>
        <p:nvSpPr>
          <p:cNvPr id="63" name="Google Shape;855;p67">
            <a:extLst>
              <a:ext uri="{FF2B5EF4-FFF2-40B4-BE49-F238E27FC236}">
                <a16:creationId xmlns:a16="http://schemas.microsoft.com/office/drawing/2014/main" id="{E1B2DB0D-56E0-E057-295B-C85EE4819E8C}"/>
              </a:ext>
            </a:extLst>
          </p:cNvPr>
          <p:cNvSpPr txBox="1">
            <a:spLocks/>
          </p:cNvSpPr>
          <p:nvPr/>
        </p:nvSpPr>
        <p:spPr>
          <a:xfrm>
            <a:off x="4114800" y="2316985"/>
            <a:ext cx="2039269"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sz="1400" dirty="0"/>
              <a:t>美觀實用，多功能整合</a:t>
            </a:r>
          </a:p>
        </p:txBody>
      </p:sp>
      <p:sp>
        <p:nvSpPr>
          <p:cNvPr id="64" name="Google Shape;855;p67">
            <a:extLst>
              <a:ext uri="{FF2B5EF4-FFF2-40B4-BE49-F238E27FC236}">
                <a16:creationId xmlns:a16="http://schemas.microsoft.com/office/drawing/2014/main" id="{7230D38C-388F-F364-C6B8-7DBB0B46D40C}"/>
              </a:ext>
            </a:extLst>
          </p:cNvPr>
          <p:cNvSpPr txBox="1">
            <a:spLocks/>
          </p:cNvSpPr>
          <p:nvPr/>
        </p:nvSpPr>
        <p:spPr>
          <a:xfrm>
            <a:off x="2344544" y="2327006"/>
            <a:ext cx="1794329" cy="4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sz="1400" dirty="0"/>
              <a:t>多專業知識性文章</a:t>
            </a:r>
          </a:p>
        </p:txBody>
      </p:sp>
      <p:sp>
        <p:nvSpPr>
          <p:cNvPr id="19" name="文字方塊 18">
            <a:extLst>
              <a:ext uri="{FF2B5EF4-FFF2-40B4-BE49-F238E27FC236}">
                <a16:creationId xmlns:a16="http://schemas.microsoft.com/office/drawing/2014/main" id="{6A9919F9-EA8A-DEF2-D801-8ECE68494C95}"/>
              </a:ext>
            </a:extLst>
          </p:cNvPr>
          <p:cNvSpPr txBox="1"/>
          <p:nvPr/>
        </p:nvSpPr>
        <p:spPr>
          <a:xfrm>
            <a:off x="4321288" y="3839808"/>
            <a:ext cx="1832782" cy="307777"/>
          </a:xfrm>
          <a:prstGeom prst="rect">
            <a:avLst/>
          </a:prstGeom>
          <a:noFill/>
        </p:spPr>
        <p:txBody>
          <a:bodyPr wrap="square" rtlCol="0">
            <a:spAutoFit/>
          </a:bodyPr>
          <a:lstStyle/>
          <a:p>
            <a:r>
              <a:rPr lang="zh-TW" altLang="en-US" dirty="0">
                <a:solidFill>
                  <a:schemeClr val="tx1"/>
                </a:solidFill>
                <a:latin typeface="+mn-ea"/>
                <a:ea typeface="+mn-ea"/>
              </a:rPr>
              <a:t>會員費用</a:t>
            </a:r>
            <a:r>
              <a:rPr lang="en-US" altLang="zh-TW" dirty="0">
                <a:solidFill>
                  <a:schemeClr val="tx1"/>
                </a:solidFill>
                <a:latin typeface="+mn-ea"/>
                <a:ea typeface="+mn-ea"/>
              </a:rPr>
              <a:t>+</a:t>
            </a:r>
            <a:r>
              <a:rPr lang="zh-TW" altLang="en-US" dirty="0">
                <a:solidFill>
                  <a:schemeClr val="tx1"/>
                </a:solidFill>
                <a:latin typeface="+mn-ea"/>
                <a:ea typeface="+mn-ea"/>
              </a:rPr>
              <a:t>商城收入</a:t>
            </a:r>
            <a:endParaRPr lang="en-US" altLang="zh-TW" dirty="0">
              <a:solidFill>
                <a:schemeClr val="tx1"/>
              </a:solidFill>
              <a:latin typeface="+mn-ea"/>
              <a:ea typeface="+mn-ea"/>
            </a:endParaRPr>
          </a:p>
        </p:txBody>
      </p:sp>
      <p:sp>
        <p:nvSpPr>
          <p:cNvPr id="68" name="文字方塊 67">
            <a:extLst>
              <a:ext uri="{FF2B5EF4-FFF2-40B4-BE49-F238E27FC236}">
                <a16:creationId xmlns:a16="http://schemas.microsoft.com/office/drawing/2014/main" id="{739B7CF1-E160-0A82-EE25-3CBEB342AE54}"/>
              </a:ext>
            </a:extLst>
          </p:cNvPr>
          <p:cNvSpPr txBox="1"/>
          <p:nvPr/>
        </p:nvSpPr>
        <p:spPr>
          <a:xfrm>
            <a:off x="6579090" y="3871697"/>
            <a:ext cx="1371600" cy="307777"/>
          </a:xfrm>
          <a:prstGeom prst="rect">
            <a:avLst/>
          </a:prstGeom>
          <a:noFill/>
        </p:spPr>
        <p:txBody>
          <a:bodyPr wrap="square" rtlCol="0">
            <a:spAutoFit/>
          </a:bodyPr>
          <a:lstStyle/>
          <a:p>
            <a:r>
              <a:rPr lang="zh-TW" altLang="en-US" dirty="0">
                <a:solidFill>
                  <a:schemeClr val="tx1"/>
                </a:solidFill>
              </a:rPr>
              <a:t>課程費用</a:t>
            </a:r>
          </a:p>
        </p:txBody>
      </p:sp>
      <p:sp>
        <p:nvSpPr>
          <p:cNvPr id="69" name="文字方塊 68">
            <a:extLst>
              <a:ext uri="{FF2B5EF4-FFF2-40B4-BE49-F238E27FC236}">
                <a16:creationId xmlns:a16="http://schemas.microsoft.com/office/drawing/2014/main" id="{A3060B99-8B77-DF71-9ABB-B87B84028A86}"/>
              </a:ext>
            </a:extLst>
          </p:cNvPr>
          <p:cNvSpPr txBox="1"/>
          <p:nvPr/>
        </p:nvSpPr>
        <p:spPr>
          <a:xfrm>
            <a:off x="2641007" y="3864859"/>
            <a:ext cx="1250917" cy="307777"/>
          </a:xfrm>
          <a:prstGeom prst="rect">
            <a:avLst/>
          </a:prstGeom>
          <a:noFill/>
        </p:spPr>
        <p:txBody>
          <a:bodyPr wrap="square" rtlCol="0">
            <a:spAutoFit/>
          </a:bodyPr>
          <a:lstStyle/>
          <a:p>
            <a:r>
              <a:rPr lang="zh-TW" altLang="en-US" dirty="0">
                <a:solidFill>
                  <a:schemeClr val="tx1"/>
                </a:solidFill>
              </a:rPr>
              <a:t>販賣自有品牌</a:t>
            </a:r>
          </a:p>
        </p:txBody>
      </p:sp>
    </p:spTree>
    <p:extLst>
      <p:ext uri="{BB962C8B-B14F-4D97-AF65-F5344CB8AC3E}">
        <p14:creationId xmlns:p14="http://schemas.microsoft.com/office/powerpoint/2010/main" val="64181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3494775" y="95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4</a:t>
            </a:r>
            <a:endParaRPr dirty="0"/>
          </a:p>
        </p:txBody>
      </p:sp>
      <p:sp>
        <p:nvSpPr>
          <p:cNvPr id="812" name="Google Shape;812;p63"/>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QA與結論</a:t>
            </a:r>
            <a:endParaRPr dirty="0"/>
          </a:p>
        </p:txBody>
      </p:sp>
      <p:sp>
        <p:nvSpPr>
          <p:cNvPr id="813" name="Google Shape;813;p63"/>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QA&amp;conclusion</a:t>
            </a:r>
            <a:endParaRPr dirty="0"/>
          </a:p>
        </p:txBody>
      </p:sp>
      <p:sp>
        <p:nvSpPr>
          <p:cNvPr id="814" name="Google Shape;814;p63"/>
          <p:cNvSpPr/>
          <p:nvPr/>
        </p:nvSpPr>
        <p:spPr>
          <a:xfrm rot="5400000">
            <a:off x="4554225" y="3130623"/>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3128077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1"/>
          <p:cNvSpPr txBox="1">
            <a:spLocks noGrp="1"/>
          </p:cNvSpPr>
          <p:nvPr>
            <p:ph type="body" idx="1"/>
          </p:nvPr>
        </p:nvSpPr>
        <p:spPr>
          <a:xfrm>
            <a:off x="2086011" y="1945500"/>
            <a:ext cx="4971977" cy="2367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err="1"/>
              <a:t>讓更多人看見我們的網站</a:t>
            </a:r>
            <a:r>
              <a:rPr lang="en-US" sz="1600" dirty="0"/>
              <a:t>：</a:t>
            </a:r>
          </a:p>
          <a:p>
            <a:pPr marL="457200" lvl="0" indent="-304800" algn="l" rtl="0">
              <a:spcBef>
                <a:spcPts val="1000"/>
              </a:spcBef>
              <a:spcAft>
                <a:spcPts val="0"/>
              </a:spcAft>
              <a:buSzPts val="1200"/>
              <a:buChar char="●"/>
            </a:pPr>
            <a:r>
              <a:rPr lang="en-US" sz="1600" dirty="0"/>
              <a:t>line@ </a:t>
            </a:r>
            <a:r>
              <a:rPr lang="en-US" sz="1600" dirty="0" err="1"/>
              <a:t>官方帳號：優惠券、集點卡、客服服務、通知新品及促銷</a:t>
            </a:r>
            <a:endParaRPr lang="en-US" sz="1600" dirty="0"/>
          </a:p>
          <a:p>
            <a:pPr marL="457200" lvl="0" indent="-304800" algn="l" rtl="0">
              <a:spcBef>
                <a:spcPts val="1000"/>
              </a:spcBef>
              <a:spcAft>
                <a:spcPts val="0"/>
              </a:spcAft>
              <a:buSzPts val="1200"/>
              <a:buChar char="●"/>
            </a:pPr>
            <a:r>
              <a:rPr lang="en-US" sz="1600" dirty="0" err="1"/>
              <a:t>社群媒體：fb粉絲團、ig企業帳號、youtube頻道</a:t>
            </a:r>
            <a:endParaRPr lang="en-US" sz="1600" dirty="0"/>
          </a:p>
          <a:p>
            <a:pPr marL="457200" lvl="0" indent="-304800" algn="l" rtl="0">
              <a:spcBef>
                <a:spcPts val="1000"/>
              </a:spcBef>
              <a:spcAft>
                <a:spcPts val="0"/>
              </a:spcAft>
              <a:buSzPts val="1200"/>
              <a:buChar char="●"/>
            </a:pPr>
            <a:r>
              <a:rPr lang="en-US" sz="1600" dirty="0" err="1"/>
              <a:t>傳單：地點、電話、憑券營養諮商服務</a:t>
            </a:r>
            <a:endParaRPr lang="en-US" dirty="0"/>
          </a:p>
        </p:txBody>
      </p:sp>
      <p:sp>
        <p:nvSpPr>
          <p:cNvPr id="913" name="Google Shape;913;p71"/>
          <p:cNvSpPr txBox="1">
            <a:spLocks noGrp="1"/>
          </p:cNvSpPr>
          <p:nvPr>
            <p:ph type="title"/>
          </p:nvPr>
        </p:nvSpPr>
        <p:spPr>
          <a:xfrm>
            <a:off x="2447925" y="776985"/>
            <a:ext cx="4257600" cy="9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如何推廣我們的</a:t>
            </a:r>
            <a:r>
              <a:rPr lang="en-US" altLang="zh-TW" dirty="0"/>
              <a:t>web?</a:t>
            </a:r>
            <a:endParaRPr dirty="0"/>
          </a:p>
        </p:txBody>
      </p:sp>
      <p:sp>
        <p:nvSpPr>
          <p:cNvPr id="914" name="Google Shape;914;p71"/>
          <p:cNvSpPr/>
          <p:nvPr/>
        </p:nvSpPr>
        <p:spPr>
          <a:xfrm rot="5400000">
            <a:off x="4550399" y="75808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5425157" y="1553081"/>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921816" y="548711"/>
            <a:ext cx="6558427"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sz="3200" dirty="0"/>
              <a:t>如何吸引人使用我們的網站？</a:t>
            </a:r>
            <a:endParaRPr sz="3200" dirty="0"/>
          </a:p>
        </p:txBody>
      </p:sp>
      <p:sp>
        <p:nvSpPr>
          <p:cNvPr id="10" name="Google Shape;912;p71">
            <a:extLst>
              <a:ext uri="{FF2B5EF4-FFF2-40B4-BE49-F238E27FC236}">
                <a16:creationId xmlns:a16="http://schemas.microsoft.com/office/drawing/2014/main" id="{2AFF7C77-8A13-C24A-B47A-E942BDA60B10}"/>
              </a:ext>
            </a:extLst>
          </p:cNvPr>
          <p:cNvSpPr txBox="1">
            <a:spLocks/>
          </p:cNvSpPr>
          <p:nvPr/>
        </p:nvSpPr>
        <p:spPr>
          <a:xfrm>
            <a:off x="835158" y="1835140"/>
            <a:ext cx="4593718" cy="227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Actor"/>
              <a:buAutoNum type="alphaUcPeriod"/>
              <a:defRPr sz="1400" b="0" i="0" u="none" strike="noStrike" cap="none">
                <a:solidFill>
                  <a:schemeClr val="dk1"/>
                </a:solidFill>
                <a:latin typeface="Actor"/>
                <a:ea typeface="Actor"/>
                <a:cs typeface="Actor"/>
                <a:sym typeface="Actor"/>
              </a:defRPr>
            </a:lvl1pPr>
            <a:lvl2pPr marL="914400" marR="0" lvl="1" indent="-304800" algn="ctr" rtl="0">
              <a:lnSpc>
                <a:spcPct val="100000"/>
              </a:lnSpc>
              <a:spcBef>
                <a:spcPts val="0"/>
              </a:spcBef>
              <a:spcAft>
                <a:spcPts val="0"/>
              </a:spcAft>
              <a:buClr>
                <a:schemeClr val="dk1"/>
              </a:buClr>
              <a:buSzPts val="1200"/>
              <a:buFont typeface="Roboto Condensed Light"/>
              <a:buAutoNum type="alphaLcPeriod"/>
              <a:defRPr sz="16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chemeClr val="dk1"/>
              </a:buClr>
              <a:buSzPts val="1200"/>
              <a:buFont typeface="Roboto Condensed Light"/>
              <a:buAutoNum type="romanLcPeriod"/>
              <a:defRPr sz="16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chemeClr val="dk1"/>
              </a:buClr>
              <a:buSzPts val="1200"/>
              <a:buFont typeface="Roboto Condensed Light"/>
              <a:buAutoNum type="arabicPeriod"/>
              <a:defRPr sz="16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chemeClr val="dk1"/>
              </a:buClr>
              <a:buSzPts val="1200"/>
              <a:buFont typeface="Roboto Condensed Light"/>
              <a:buAutoNum type="alphaLcPeriod"/>
              <a:defRPr sz="16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chemeClr val="dk1"/>
              </a:buClr>
              <a:buSzPts val="1200"/>
              <a:buFont typeface="Roboto Condensed Light"/>
              <a:buAutoNum type="romanLcPeriod"/>
              <a:defRPr sz="16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chemeClr val="dk1"/>
              </a:buClr>
              <a:buSzPts val="1200"/>
              <a:buFont typeface="Roboto Condensed Light"/>
              <a:buAutoNum type="arabicPeriod"/>
              <a:defRPr sz="16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chemeClr val="dk1"/>
              </a:buClr>
              <a:buSzPts val="1200"/>
              <a:buFont typeface="Roboto Condensed Light"/>
              <a:buAutoNum type="alphaLcPeriod"/>
              <a:defRPr sz="16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chemeClr val="dk1"/>
              </a:buClr>
              <a:buSzPts val="1200"/>
              <a:buFont typeface="Roboto Condensed Light"/>
              <a:buAutoNum type="romanLcPeriod"/>
              <a:defRPr sz="1600" b="0" i="0" u="none" strike="noStrike" cap="none">
                <a:solidFill>
                  <a:schemeClr val="dk1"/>
                </a:solidFill>
                <a:latin typeface="Actor"/>
                <a:ea typeface="Actor"/>
                <a:cs typeface="Actor"/>
                <a:sym typeface="Actor"/>
              </a:defRPr>
            </a:lvl9pPr>
          </a:lstStyle>
          <a:p>
            <a:pPr marL="0" indent="0" algn="l">
              <a:buFont typeface="Actor"/>
              <a:buNone/>
            </a:pPr>
            <a:r>
              <a:rPr lang="en-US" sz="1600" dirty="0" err="1"/>
              <a:t>我們的網站與其他網站有何不同</a:t>
            </a:r>
            <a:r>
              <a:rPr lang="en-US" sz="1600" dirty="0"/>
              <a:t>：</a:t>
            </a:r>
          </a:p>
          <a:p>
            <a:pPr algn="l">
              <a:spcBef>
                <a:spcPts val="1000"/>
              </a:spcBef>
              <a:buFont typeface="Actor"/>
              <a:buChar char="●"/>
            </a:pPr>
            <a:r>
              <a:rPr lang="zh-TW" altLang="en-US" sz="1600" dirty="0"/>
              <a:t>外食族菜單搭配服務：提供常見超商食物的隨機功能與查詢（計算卡路里及</a:t>
            </a:r>
            <a:r>
              <a:rPr lang="en-US" altLang="zh-TW" sz="1600" dirty="0" err="1"/>
              <a:t>cpf</a:t>
            </a:r>
            <a:r>
              <a:rPr lang="zh-TW" altLang="en-US" sz="1600" dirty="0"/>
              <a:t>）</a:t>
            </a:r>
            <a:endParaRPr lang="en-US" sz="1600" dirty="0"/>
          </a:p>
          <a:p>
            <a:pPr algn="l">
              <a:spcBef>
                <a:spcPts val="1000"/>
              </a:spcBef>
              <a:buFont typeface="Actor"/>
              <a:buChar char="●"/>
            </a:pPr>
            <a:r>
              <a:rPr lang="zh-TW" altLang="en-US" sz="1600" dirty="0"/>
              <a:t>知識專區</a:t>
            </a:r>
            <a:r>
              <a:rPr lang="en-US" sz="1600" dirty="0"/>
              <a:t>：</a:t>
            </a:r>
            <a:r>
              <a:rPr lang="zh-TW" altLang="en-US" sz="1600" dirty="0"/>
              <a:t>營養、運動、解剖</a:t>
            </a:r>
            <a:endParaRPr lang="en-US" altLang="zh-TW" sz="1600" dirty="0"/>
          </a:p>
          <a:p>
            <a:pPr algn="l">
              <a:spcBef>
                <a:spcPts val="1000"/>
              </a:spcBef>
              <a:buFont typeface="Actor"/>
              <a:buChar char="●"/>
            </a:pPr>
            <a:r>
              <a:rPr lang="zh-TW" altLang="en-US" sz="1600" dirty="0"/>
              <a:t>專業諮詢</a:t>
            </a:r>
            <a:r>
              <a:rPr lang="en-US" sz="1600" dirty="0"/>
              <a:t>：</a:t>
            </a:r>
            <a:r>
              <a:rPr kumimoji="1" lang="zh-TW" altLang="en-US" sz="1600" dirty="0">
                <a:solidFill>
                  <a:schemeClr val="tx1"/>
                </a:solidFill>
              </a:rPr>
              <a:t>可預約特聘健身教練、營養師回答使用者的個別問題</a:t>
            </a:r>
            <a:endParaRPr lang="zh-TW" altLang="en-US" sz="1600" dirty="0"/>
          </a:p>
        </p:txBody>
      </p:sp>
      <p:sp>
        <p:nvSpPr>
          <p:cNvPr id="11" name="Google Shape;914;p71">
            <a:extLst>
              <a:ext uri="{FF2B5EF4-FFF2-40B4-BE49-F238E27FC236}">
                <a16:creationId xmlns:a16="http://schemas.microsoft.com/office/drawing/2014/main" id="{5F12F485-ACB2-7F47-990F-BD66603C1144}"/>
              </a:ext>
            </a:extLst>
          </p:cNvPr>
          <p:cNvSpPr/>
          <p:nvPr/>
        </p:nvSpPr>
        <p:spPr>
          <a:xfrm rot="5400000">
            <a:off x="2546802" y="163228"/>
            <a:ext cx="45719" cy="2716164"/>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26" name="Picture 2" descr="健身教練怎麼挑才不會踩雷？收費區間落在多少算合理？ - The News Lens 關鍵評論網">
            <a:extLst>
              <a:ext uri="{FF2B5EF4-FFF2-40B4-BE49-F238E27FC236}">
                <a16:creationId xmlns:a16="http://schemas.microsoft.com/office/drawing/2014/main" id="{017E3515-4318-AD4D-B2A2-481855C38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803" y="1654015"/>
            <a:ext cx="2895710" cy="173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276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9" name="Google Shape;849;p67"/>
          <p:cNvSpPr/>
          <p:nvPr/>
        </p:nvSpPr>
        <p:spPr>
          <a:xfrm rot="2700000">
            <a:off x="1945751" y="1828096"/>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txBox="1">
            <a:spLocks noGrp="1"/>
          </p:cNvSpPr>
          <p:nvPr>
            <p:ph type="subTitle" idx="1"/>
          </p:nvPr>
        </p:nvSpPr>
        <p:spPr>
          <a:xfrm>
            <a:off x="1071765" y="2632311"/>
            <a:ext cx="2364922" cy="426000"/>
          </a:xfrm>
          <a:prstGeom prst="rect">
            <a:avLst/>
          </a:prstGeom>
        </p:spPr>
        <p:txBody>
          <a:bodyPr spcFirstLastPara="1" wrap="square" lIns="91425" tIns="91425" rIns="91425" bIns="91425" anchor="t" anchorCtr="0">
            <a:noAutofit/>
          </a:bodyPr>
          <a:lstStyle/>
          <a:p>
            <a:r>
              <a:rPr lang="en-US" altLang="zh-TW" sz="2000" dirty="0"/>
              <a:t>premium revenue</a:t>
            </a:r>
          </a:p>
        </p:txBody>
      </p:sp>
      <p:sp>
        <p:nvSpPr>
          <p:cNvPr id="852" name="Google Shape;852;p6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營運的經費將從何而來？</a:t>
            </a:r>
            <a:endParaRPr dirty="0"/>
          </a:p>
        </p:txBody>
      </p:sp>
      <p:sp>
        <p:nvSpPr>
          <p:cNvPr id="854" name="Google Shape;854;p67"/>
          <p:cNvSpPr txBox="1">
            <a:spLocks noGrp="1"/>
          </p:cNvSpPr>
          <p:nvPr>
            <p:ph type="subTitle" idx="3"/>
          </p:nvPr>
        </p:nvSpPr>
        <p:spPr>
          <a:xfrm>
            <a:off x="3687869" y="2694046"/>
            <a:ext cx="1929300" cy="426000"/>
          </a:xfrm>
          <a:prstGeom prst="rect">
            <a:avLst/>
          </a:prstGeom>
        </p:spPr>
        <p:txBody>
          <a:bodyPr spcFirstLastPara="1" wrap="square" lIns="91425" tIns="91425" rIns="91425" bIns="91425" anchor="t" anchorCtr="0">
            <a:noAutofit/>
          </a:bodyPr>
          <a:lstStyle/>
          <a:p>
            <a:r>
              <a:rPr lang="zh-TW" altLang="en-US" sz="2000" dirty="0"/>
              <a:t>政府創業貸款</a:t>
            </a:r>
          </a:p>
        </p:txBody>
      </p:sp>
      <p:sp>
        <p:nvSpPr>
          <p:cNvPr id="855" name="Google Shape;855;p67"/>
          <p:cNvSpPr txBox="1">
            <a:spLocks noGrp="1"/>
          </p:cNvSpPr>
          <p:nvPr>
            <p:ph type="subTitle" idx="4"/>
          </p:nvPr>
        </p:nvSpPr>
        <p:spPr>
          <a:xfrm>
            <a:off x="1371403" y="3067298"/>
            <a:ext cx="1929000" cy="61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透過付費訂閱及會員專區獲得經費</a:t>
            </a:r>
            <a:endParaRPr dirty="0"/>
          </a:p>
        </p:txBody>
      </p:sp>
      <p:sp>
        <p:nvSpPr>
          <p:cNvPr id="857" name="Google Shape;857;p67"/>
          <p:cNvSpPr txBox="1">
            <a:spLocks noGrp="1"/>
          </p:cNvSpPr>
          <p:nvPr>
            <p:ph type="subTitle" idx="6"/>
          </p:nvPr>
        </p:nvSpPr>
        <p:spPr>
          <a:xfrm>
            <a:off x="3719770" y="3120046"/>
            <a:ext cx="1929000" cy="61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t>尋求政府創業補助或貸款</a:t>
            </a:r>
            <a:endParaRPr dirty="0"/>
          </a:p>
        </p:txBody>
      </p:sp>
      <p:sp>
        <p:nvSpPr>
          <p:cNvPr id="860" name="Google Shape;860;p67"/>
          <p:cNvSpPr/>
          <p:nvPr/>
        </p:nvSpPr>
        <p:spPr>
          <a:xfrm rot="2700000">
            <a:off x="4258035" y="1826743"/>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7"/>
          <p:cNvGrpSpPr/>
          <p:nvPr/>
        </p:nvGrpSpPr>
        <p:grpSpPr>
          <a:xfrm>
            <a:off x="4371998" y="1963072"/>
            <a:ext cx="398712" cy="398746"/>
            <a:chOff x="-34032200" y="2634975"/>
            <a:chExt cx="292225" cy="292250"/>
          </a:xfrm>
        </p:grpSpPr>
        <p:sp>
          <p:nvSpPr>
            <p:cNvPr id="862" name="Google Shape;862;p6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67"/>
          <p:cNvGrpSpPr/>
          <p:nvPr/>
        </p:nvGrpSpPr>
        <p:grpSpPr>
          <a:xfrm>
            <a:off x="2057565" y="1925230"/>
            <a:ext cx="403010" cy="397654"/>
            <a:chOff x="-34421275" y="2631050"/>
            <a:chExt cx="295375" cy="291450"/>
          </a:xfrm>
        </p:grpSpPr>
        <p:sp>
          <p:nvSpPr>
            <p:cNvPr id="875" name="Google Shape;875;p67"/>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6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4;p67">
            <a:extLst>
              <a:ext uri="{FF2B5EF4-FFF2-40B4-BE49-F238E27FC236}">
                <a16:creationId xmlns:a16="http://schemas.microsoft.com/office/drawing/2014/main" id="{4A2BA3D1-5D91-BAEE-722B-47E90A79DF91}"/>
              </a:ext>
            </a:extLst>
          </p:cNvPr>
          <p:cNvSpPr txBox="1">
            <a:spLocks/>
          </p:cNvSpPr>
          <p:nvPr/>
        </p:nvSpPr>
        <p:spPr>
          <a:xfrm>
            <a:off x="5868351" y="2667289"/>
            <a:ext cx="1929300" cy="42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800"/>
              <a:buFont typeface="Yanone Kaffeesatz"/>
              <a:buNone/>
              <a:defRPr sz="2600" b="0" i="0" u="none" strike="noStrike" cap="none">
                <a:solidFill>
                  <a:schemeClr val="dk1"/>
                </a:solidFill>
                <a:latin typeface="DM Serif Display"/>
                <a:ea typeface="DM Serif Display"/>
                <a:cs typeface="DM Serif Display"/>
                <a:sym typeface="DM Serif Display"/>
              </a:defRPr>
            </a:lvl1pPr>
            <a:lvl2pPr marL="914400" marR="0" lvl="1" indent="-330200" algn="ctr" rtl="0">
              <a:lnSpc>
                <a:spcPct val="100000"/>
              </a:lnSpc>
              <a:spcBef>
                <a:spcPts val="0"/>
              </a:spcBef>
              <a:spcAft>
                <a:spcPts val="0"/>
              </a:spcAft>
              <a:buClr>
                <a:schemeClr val="dk1"/>
              </a:buClr>
              <a:buSzPts val="1800"/>
              <a:buFont typeface="Yanone Kaffeesatz"/>
              <a:buNone/>
              <a:defRPr sz="1800" b="0" i="0" u="none" strike="noStrike" cap="none">
                <a:solidFill>
                  <a:schemeClr val="dk1"/>
                </a:solidFill>
                <a:latin typeface="Yanone Kaffeesatz"/>
                <a:ea typeface="Yanone Kaffeesatz"/>
                <a:cs typeface="Yanone Kaffeesatz"/>
                <a:sym typeface="Yanone Kaffeesatz"/>
              </a:defRPr>
            </a:lvl2pPr>
            <a:lvl3pPr marL="1371600" marR="0" lvl="2" indent="-330200" algn="ctr" rtl="0">
              <a:lnSpc>
                <a:spcPct val="100000"/>
              </a:lnSpc>
              <a:spcBef>
                <a:spcPts val="0"/>
              </a:spcBef>
              <a:spcAft>
                <a:spcPts val="0"/>
              </a:spcAft>
              <a:buClr>
                <a:schemeClr val="dk1"/>
              </a:buClr>
              <a:buSzPts val="1800"/>
              <a:buFont typeface="Yanone Kaffeesatz"/>
              <a:buNone/>
              <a:defRPr sz="1800" b="0" i="0" u="none" strike="noStrike" cap="none">
                <a:solidFill>
                  <a:schemeClr val="dk1"/>
                </a:solidFill>
                <a:latin typeface="Yanone Kaffeesatz"/>
                <a:ea typeface="Yanone Kaffeesatz"/>
                <a:cs typeface="Yanone Kaffeesatz"/>
                <a:sym typeface="Yanone Kaffeesatz"/>
              </a:defRPr>
            </a:lvl3pPr>
            <a:lvl4pPr marL="1828800" marR="0" lvl="3" indent="-330200" algn="ctr" rtl="0">
              <a:lnSpc>
                <a:spcPct val="100000"/>
              </a:lnSpc>
              <a:spcBef>
                <a:spcPts val="0"/>
              </a:spcBef>
              <a:spcAft>
                <a:spcPts val="0"/>
              </a:spcAft>
              <a:buClr>
                <a:schemeClr val="dk1"/>
              </a:buClr>
              <a:buSzPts val="1800"/>
              <a:buFont typeface="Yanone Kaffeesatz"/>
              <a:buNone/>
              <a:defRPr sz="1800" b="0" i="0" u="none" strike="noStrike" cap="none">
                <a:solidFill>
                  <a:schemeClr val="dk1"/>
                </a:solidFill>
                <a:latin typeface="Yanone Kaffeesatz"/>
                <a:ea typeface="Yanone Kaffeesatz"/>
                <a:cs typeface="Yanone Kaffeesatz"/>
                <a:sym typeface="Yanone Kaffeesatz"/>
              </a:defRPr>
            </a:lvl4pPr>
            <a:lvl5pPr marL="2286000" marR="0" lvl="4" indent="-330200" algn="ctr" rtl="0">
              <a:lnSpc>
                <a:spcPct val="100000"/>
              </a:lnSpc>
              <a:spcBef>
                <a:spcPts val="0"/>
              </a:spcBef>
              <a:spcAft>
                <a:spcPts val="0"/>
              </a:spcAft>
              <a:buClr>
                <a:schemeClr val="dk1"/>
              </a:buClr>
              <a:buSzPts val="1800"/>
              <a:buFont typeface="Yanone Kaffeesatz"/>
              <a:buNone/>
              <a:defRPr sz="1800" b="0" i="0" u="none" strike="noStrike" cap="none">
                <a:solidFill>
                  <a:schemeClr val="dk1"/>
                </a:solidFill>
                <a:latin typeface="Yanone Kaffeesatz"/>
                <a:ea typeface="Yanone Kaffeesatz"/>
                <a:cs typeface="Yanone Kaffeesatz"/>
                <a:sym typeface="Yanone Kaffeesatz"/>
              </a:defRPr>
            </a:lvl5pPr>
            <a:lvl6pPr marL="2743200" marR="0" lvl="5" indent="-330200" algn="ctr" rtl="0">
              <a:lnSpc>
                <a:spcPct val="100000"/>
              </a:lnSpc>
              <a:spcBef>
                <a:spcPts val="0"/>
              </a:spcBef>
              <a:spcAft>
                <a:spcPts val="0"/>
              </a:spcAft>
              <a:buClr>
                <a:schemeClr val="dk1"/>
              </a:buClr>
              <a:buSzPts val="1800"/>
              <a:buFont typeface="Yanone Kaffeesatz"/>
              <a:buNone/>
              <a:defRPr sz="1800" b="0" i="0" u="none" strike="noStrike" cap="none">
                <a:solidFill>
                  <a:schemeClr val="dk1"/>
                </a:solidFill>
                <a:latin typeface="Yanone Kaffeesatz"/>
                <a:ea typeface="Yanone Kaffeesatz"/>
                <a:cs typeface="Yanone Kaffeesatz"/>
                <a:sym typeface="Yanone Kaffeesatz"/>
              </a:defRPr>
            </a:lvl6pPr>
            <a:lvl7pPr marL="3200400" marR="0" lvl="6" indent="-330200" algn="ctr" rtl="0">
              <a:lnSpc>
                <a:spcPct val="100000"/>
              </a:lnSpc>
              <a:spcBef>
                <a:spcPts val="0"/>
              </a:spcBef>
              <a:spcAft>
                <a:spcPts val="0"/>
              </a:spcAft>
              <a:buClr>
                <a:schemeClr val="dk1"/>
              </a:buClr>
              <a:buSzPts val="1800"/>
              <a:buFont typeface="Yanone Kaffeesatz"/>
              <a:buNone/>
              <a:defRPr sz="1800" b="0" i="0" u="none" strike="noStrike" cap="none">
                <a:solidFill>
                  <a:schemeClr val="dk1"/>
                </a:solidFill>
                <a:latin typeface="Yanone Kaffeesatz"/>
                <a:ea typeface="Yanone Kaffeesatz"/>
                <a:cs typeface="Yanone Kaffeesatz"/>
                <a:sym typeface="Yanone Kaffeesatz"/>
              </a:defRPr>
            </a:lvl7pPr>
            <a:lvl8pPr marL="3657600" marR="0" lvl="7" indent="-330200" algn="ctr" rtl="0">
              <a:lnSpc>
                <a:spcPct val="100000"/>
              </a:lnSpc>
              <a:spcBef>
                <a:spcPts val="0"/>
              </a:spcBef>
              <a:spcAft>
                <a:spcPts val="0"/>
              </a:spcAft>
              <a:buClr>
                <a:schemeClr val="dk1"/>
              </a:buClr>
              <a:buSzPts val="1800"/>
              <a:buFont typeface="Yanone Kaffeesatz"/>
              <a:buNone/>
              <a:defRPr sz="1800" b="0" i="0" u="none" strike="noStrike" cap="none">
                <a:solidFill>
                  <a:schemeClr val="dk1"/>
                </a:solidFill>
                <a:latin typeface="Yanone Kaffeesatz"/>
                <a:ea typeface="Yanone Kaffeesatz"/>
                <a:cs typeface="Yanone Kaffeesatz"/>
                <a:sym typeface="Yanone Kaffeesatz"/>
              </a:defRPr>
            </a:lvl8pPr>
            <a:lvl9pPr marL="4114800" marR="0" lvl="8" indent="-330200" algn="ctr" rtl="0">
              <a:lnSpc>
                <a:spcPct val="100000"/>
              </a:lnSpc>
              <a:spcBef>
                <a:spcPts val="0"/>
              </a:spcBef>
              <a:spcAft>
                <a:spcPts val="0"/>
              </a:spcAft>
              <a:buClr>
                <a:schemeClr val="dk1"/>
              </a:buClr>
              <a:buSzPts val="1800"/>
              <a:buFont typeface="Yanone Kaffeesatz"/>
              <a:buNone/>
              <a:defRPr sz="1800" b="0" i="0" u="none" strike="noStrike" cap="none">
                <a:solidFill>
                  <a:schemeClr val="dk1"/>
                </a:solidFill>
                <a:latin typeface="Yanone Kaffeesatz"/>
                <a:ea typeface="Yanone Kaffeesatz"/>
                <a:cs typeface="Yanone Kaffeesatz"/>
                <a:sym typeface="Yanone Kaffeesatz"/>
              </a:defRPr>
            </a:lvl9pPr>
          </a:lstStyle>
          <a:p>
            <a:r>
              <a:rPr lang="zh-TW" altLang="en-US" sz="2000" dirty="0"/>
              <a:t>商城收入</a:t>
            </a:r>
          </a:p>
        </p:txBody>
      </p:sp>
      <p:sp>
        <p:nvSpPr>
          <p:cNvPr id="29" name="Google Shape;859;p67">
            <a:extLst>
              <a:ext uri="{FF2B5EF4-FFF2-40B4-BE49-F238E27FC236}">
                <a16:creationId xmlns:a16="http://schemas.microsoft.com/office/drawing/2014/main" id="{2A498B56-7284-4552-66E2-25D9659E6C7D}"/>
              </a:ext>
            </a:extLst>
          </p:cNvPr>
          <p:cNvSpPr/>
          <p:nvPr/>
        </p:nvSpPr>
        <p:spPr>
          <a:xfrm rot="2700000">
            <a:off x="6421175" y="1818929"/>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7;p67">
            <a:extLst>
              <a:ext uri="{FF2B5EF4-FFF2-40B4-BE49-F238E27FC236}">
                <a16:creationId xmlns:a16="http://schemas.microsoft.com/office/drawing/2014/main" id="{D765BD43-387E-D6F9-21F1-55F0875AE825}"/>
              </a:ext>
            </a:extLst>
          </p:cNvPr>
          <p:cNvSpPr txBox="1">
            <a:spLocks/>
          </p:cNvSpPr>
          <p:nvPr/>
        </p:nvSpPr>
        <p:spPr>
          <a:xfrm>
            <a:off x="5991090" y="3095179"/>
            <a:ext cx="1929000" cy="61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1pPr>
            <a:lvl2pPr marL="914400" marR="0" lvl="1"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2pPr>
            <a:lvl3pPr marL="1371600" marR="0" lvl="2"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3pPr>
            <a:lvl4pPr marL="1828800" marR="0" lvl="3"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4pPr>
            <a:lvl5pPr marL="2286000" marR="0" lvl="4"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5pPr>
            <a:lvl6pPr marL="2743200" marR="0" lvl="5"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6pPr>
            <a:lvl7pPr marL="3200400" marR="0" lvl="6"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7pPr>
            <a:lvl8pPr marL="3657600" marR="0" lvl="7"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8pPr>
            <a:lvl9pPr marL="4114800" marR="0" lvl="8" indent="-330200" algn="ctr" rtl="0">
              <a:lnSpc>
                <a:spcPct val="100000"/>
              </a:lnSpc>
              <a:spcBef>
                <a:spcPts val="0"/>
              </a:spcBef>
              <a:spcAft>
                <a:spcPts val="0"/>
              </a:spcAft>
              <a:buClr>
                <a:schemeClr val="dk1"/>
              </a:buClr>
              <a:buSzPts val="1600"/>
              <a:buFont typeface="Actor"/>
              <a:buNone/>
              <a:defRPr sz="1600" b="0" i="0" u="none" strike="noStrike" cap="none">
                <a:solidFill>
                  <a:schemeClr val="dk1"/>
                </a:solidFill>
                <a:latin typeface="Actor"/>
                <a:ea typeface="Actor"/>
                <a:cs typeface="Actor"/>
                <a:sym typeface="Actor"/>
              </a:defRPr>
            </a:lvl9pPr>
          </a:lstStyle>
          <a:p>
            <a:pPr marL="0" indent="0"/>
            <a:r>
              <a:rPr lang="zh-TW" altLang="en-US" dirty="0"/>
              <a:t>販賣健身相關器材</a:t>
            </a:r>
          </a:p>
        </p:txBody>
      </p:sp>
      <p:pic>
        <p:nvPicPr>
          <p:cNvPr id="4" name="圖形 3" descr="上升趨勢的橫條圖 以實心填滿">
            <a:extLst>
              <a:ext uri="{FF2B5EF4-FFF2-40B4-BE49-F238E27FC236}">
                <a16:creationId xmlns:a16="http://schemas.microsoft.com/office/drawing/2014/main" id="{B8A460B6-3CE5-838F-8592-689023F56F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8390" y="1936938"/>
            <a:ext cx="457200" cy="457200"/>
          </a:xfrm>
          <a:prstGeom prst="rect">
            <a:avLst/>
          </a:prstGeom>
        </p:spPr>
      </p:pic>
    </p:spTree>
    <p:extLst>
      <p:ext uri="{BB962C8B-B14F-4D97-AF65-F5344CB8AC3E}">
        <p14:creationId xmlns:p14="http://schemas.microsoft.com/office/powerpoint/2010/main" val="234309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3" name="Google Shape;433;p41"/>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Motivations and goals</a:t>
            </a:r>
          </a:p>
          <a:p>
            <a:pPr marL="0" lvl="0" indent="0" algn="l" rtl="0">
              <a:spcBef>
                <a:spcPts val="0"/>
              </a:spcBef>
              <a:spcAft>
                <a:spcPts val="0"/>
              </a:spcAft>
              <a:buNone/>
            </a:pPr>
            <a:endParaRPr sz="2400" dirty="0"/>
          </a:p>
        </p:txBody>
      </p:sp>
      <p:sp>
        <p:nvSpPr>
          <p:cNvPr id="434" name="Google Shape;434;p41"/>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p>
            <a:pPr lvl="0"/>
            <a:r>
              <a:rPr lang="zh-TW" altLang="en-US" sz="3600" dirty="0">
                <a:latin typeface="+mj-ea"/>
                <a:cs typeface="Ayuthaya" pitchFamily="2" charset="-34"/>
              </a:rPr>
              <a:t>專題動機與目標</a:t>
            </a:r>
          </a:p>
        </p:txBody>
      </p:sp>
      <p:sp>
        <p:nvSpPr>
          <p:cNvPr id="435" name="Google Shape;435;p41"/>
          <p:cNvSpPr txBox="1">
            <a:spLocks noGrp="1"/>
          </p:cNvSpPr>
          <p:nvPr>
            <p:ph type="title"/>
          </p:nvPr>
        </p:nvSpPr>
        <p:spPr>
          <a:xfrm>
            <a:off x="1246875" y="2046000"/>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6" name="Google Shape;436;p41"/>
          <p:cNvSpPr/>
          <p:nvPr/>
        </p:nvSpPr>
        <p:spPr>
          <a:xfrm rot="5400000">
            <a:off x="5927275" y="16071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38D3B4DD-EC50-4C44-A593-485BFBD0A1B6}"/>
              </a:ext>
            </a:extLst>
          </p:cNvPr>
          <p:cNvPicPr>
            <a:picLocks noChangeAspect="1"/>
          </p:cNvPicPr>
          <p:nvPr/>
        </p:nvPicPr>
        <p:blipFill>
          <a:blip r:embed="rId3"/>
          <a:stretch>
            <a:fillRect/>
          </a:stretch>
        </p:blipFill>
        <p:spPr>
          <a:xfrm rot="18896658">
            <a:off x="2861209" y="3048415"/>
            <a:ext cx="2281074" cy="229602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9" name="Google Shape;749;p60"/>
          <p:cNvSpPr txBox="1">
            <a:spLocks noGrp="1"/>
          </p:cNvSpPr>
          <p:nvPr>
            <p:ph type="title"/>
          </p:nvPr>
        </p:nvSpPr>
        <p:spPr>
          <a:xfrm>
            <a:off x="713250" y="768100"/>
            <a:ext cx="77175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err="1"/>
              <a:t>結論conclusion</a:t>
            </a:r>
            <a:endParaRPr sz="3600" dirty="0"/>
          </a:p>
        </p:txBody>
      </p:sp>
      <p:sp>
        <p:nvSpPr>
          <p:cNvPr id="750" name="Google Shape;750;p60"/>
          <p:cNvSpPr/>
          <p:nvPr/>
        </p:nvSpPr>
        <p:spPr>
          <a:xfrm rot="5400000">
            <a:off x="4471975" y="47469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圖片 2">
            <a:extLst>
              <a:ext uri="{FF2B5EF4-FFF2-40B4-BE49-F238E27FC236}">
                <a16:creationId xmlns:a16="http://schemas.microsoft.com/office/drawing/2014/main" id="{33EF0F9E-5F2E-7041-8C51-D6F0A598F61E}"/>
              </a:ext>
            </a:extLst>
          </p:cNvPr>
          <p:cNvPicPr>
            <a:picLocks noChangeAspect="1"/>
          </p:cNvPicPr>
          <p:nvPr/>
        </p:nvPicPr>
        <p:blipFill>
          <a:blip r:embed="rId3"/>
          <a:stretch>
            <a:fillRect/>
          </a:stretch>
        </p:blipFill>
        <p:spPr>
          <a:xfrm rot="18912170">
            <a:off x="5062339" y="4153453"/>
            <a:ext cx="2367617" cy="2367617"/>
          </a:xfrm>
          <a:prstGeom prst="rect">
            <a:avLst/>
          </a:prstGeom>
        </p:spPr>
      </p:pic>
      <p:sp>
        <p:nvSpPr>
          <p:cNvPr id="6" name="矩形 5">
            <a:extLst>
              <a:ext uri="{FF2B5EF4-FFF2-40B4-BE49-F238E27FC236}">
                <a16:creationId xmlns:a16="http://schemas.microsoft.com/office/drawing/2014/main" id="{CBBC3562-7B0D-4E9A-86D5-A4EC768DDC65}"/>
              </a:ext>
            </a:extLst>
          </p:cNvPr>
          <p:cNvSpPr/>
          <p:nvPr/>
        </p:nvSpPr>
        <p:spPr>
          <a:xfrm rot="18885585">
            <a:off x="5140503" y="3423617"/>
            <a:ext cx="2162402" cy="189846"/>
          </a:xfrm>
          <a:prstGeom prst="rect">
            <a:avLst/>
          </a:prstGeom>
          <a:solidFill>
            <a:srgbClr val="282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8" name="Google Shape;748;p60"/>
          <p:cNvSpPr txBox="1">
            <a:spLocks noGrp="1"/>
          </p:cNvSpPr>
          <p:nvPr>
            <p:ph type="subTitle" idx="1"/>
          </p:nvPr>
        </p:nvSpPr>
        <p:spPr>
          <a:xfrm>
            <a:off x="2528766" y="1464996"/>
            <a:ext cx="4521651" cy="1846629"/>
          </a:xfrm>
          <a:prstGeom prst="rect">
            <a:avLst/>
          </a:prstGeom>
          <a:solidFill>
            <a:schemeClr val="lt1"/>
          </a:solidFill>
        </p:spPr>
        <p:txBody>
          <a:bodyPr spcFirstLastPara="1" wrap="square" lIns="91425" tIns="91425" rIns="91425" bIns="91425" anchor="t" anchorCtr="0">
            <a:spAutoFit/>
          </a:bodyPr>
          <a:lstStyle/>
          <a:p>
            <a:pPr marL="0" indent="0" algn="l"/>
            <a:r>
              <a:rPr lang="zh-TW" altLang="en-US" dirty="0"/>
              <a:t>我們的期望是能夠用這個平台打造出新手都能夠輕易達成的居家健身體驗，團隊基於這個理念所開發出的方便功能及簡潔介面將使得使用者更加容易地接觸平常可能較繁瑣的健身目的及相關知識，將健身的美好和健康的珍貴輕易在家中實現。</a:t>
            </a:r>
            <a:endParaRPr dirty="0"/>
          </a:p>
        </p:txBody>
      </p:sp>
      <p:sp>
        <p:nvSpPr>
          <p:cNvPr id="5" name="矩形 4">
            <a:extLst>
              <a:ext uri="{FF2B5EF4-FFF2-40B4-BE49-F238E27FC236}">
                <a16:creationId xmlns:a16="http://schemas.microsoft.com/office/drawing/2014/main" id="{69BBF9EF-733B-48F2-AD2E-331AB8FF7BEF}"/>
              </a:ext>
            </a:extLst>
          </p:cNvPr>
          <p:cNvSpPr/>
          <p:nvPr/>
        </p:nvSpPr>
        <p:spPr>
          <a:xfrm rot="2741948">
            <a:off x="6850340" y="2495065"/>
            <a:ext cx="585612" cy="1600282"/>
          </a:xfrm>
          <a:prstGeom prst="rect">
            <a:avLst/>
          </a:prstGeom>
          <a:solidFill>
            <a:srgbClr val="70B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745D7083-F2BA-EB49-8208-4B5B90A60F85}"/>
              </a:ext>
            </a:extLst>
          </p:cNvPr>
          <p:cNvPicPr>
            <a:picLocks noChangeAspect="1"/>
          </p:cNvPicPr>
          <p:nvPr/>
        </p:nvPicPr>
        <p:blipFill>
          <a:blip r:embed="rId4"/>
          <a:stretch>
            <a:fillRect/>
          </a:stretch>
        </p:blipFill>
        <p:spPr>
          <a:xfrm rot="18901874">
            <a:off x="-12422" y="2511977"/>
            <a:ext cx="2302274" cy="2302274"/>
          </a:xfrm>
          <a:prstGeom prst="rect">
            <a:avLst/>
          </a:prstGeom>
        </p:spPr>
      </p:pic>
    </p:spTree>
    <p:extLst>
      <p:ext uri="{BB962C8B-B14F-4D97-AF65-F5344CB8AC3E}">
        <p14:creationId xmlns:p14="http://schemas.microsoft.com/office/powerpoint/2010/main" val="1009398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72"/>
          <p:cNvSpPr/>
          <p:nvPr/>
        </p:nvSpPr>
        <p:spPr>
          <a:xfrm rot="2700000">
            <a:off x="7674162" y="67205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72"/>
          <p:cNvSpPr/>
          <p:nvPr/>
        </p:nvSpPr>
        <p:spPr>
          <a:xfrm rot="2700000">
            <a:off x="4701987" y="672038"/>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2"/>
          <p:cNvSpPr txBox="1">
            <a:spLocks noGrp="1"/>
          </p:cNvSpPr>
          <p:nvPr>
            <p:ph type="subTitle" idx="1"/>
          </p:nvPr>
        </p:nvSpPr>
        <p:spPr>
          <a:xfrm>
            <a:off x="713224" y="2972650"/>
            <a:ext cx="3858900" cy="87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US" dirty="0" err="1"/>
              <a:t>allanustw@gmail.com</a:t>
            </a:r>
            <a:endParaRPr dirty="0"/>
          </a:p>
          <a:p>
            <a:pPr marL="0" lvl="0" indent="0" algn="ctr" rtl="0">
              <a:spcBef>
                <a:spcPts val="0"/>
              </a:spcBef>
              <a:spcAft>
                <a:spcPts val="0"/>
              </a:spcAft>
              <a:buNone/>
            </a:pPr>
            <a:r>
              <a:rPr lang="en" dirty="0"/>
              <a:t>+886 968 512 787</a:t>
            </a:r>
          </a:p>
          <a:p>
            <a:pPr marL="0" lvl="0" indent="0" algn="ctr" rtl="0">
              <a:spcBef>
                <a:spcPts val="0"/>
              </a:spcBef>
              <a:spcAft>
                <a:spcPts val="0"/>
              </a:spcAft>
              <a:buNone/>
            </a:pPr>
            <a:r>
              <a:rPr lang="en-US" altLang="zh-TW" dirty="0"/>
              <a:t>TOUGHFIT</a:t>
            </a:r>
            <a:endParaRPr dirty="0"/>
          </a:p>
        </p:txBody>
      </p:sp>
      <p:sp>
        <p:nvSpPr>
          <p:cNvPr id="922" name="Google Shape;922;p72"/>
          <p:cNvSpPr txBox="1">
            <a:spLocks noGrp="1"/>
          </p:cNvSpPr>
          <p:nvPr>
            <p:ph type="title"/>
          </p:nvPr>
        </p:nvSpPr>
        <p:spPr>
          <a:xfrm>
            <a:off x="713225" y="1116183"/>
            <a:ext cx="3858900" cy="9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923" name="Google Shape;923;p72"/>
          <p:cNvSpPr txBox="1">
            <a:spLocks noGrp="1"/>
          </p:cNvSpPr>
          <p:nvPr>
            <p:ph type="subTitle" idx="2"/>
          </p:nvPr>
        </p:nvSpPr>
        <p:spPr>
          <a:xfrm>
            <a:off x="713225" y="2428192"/>
            <a:ext cx="3858900" cy="497207"/>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zh-TW" dirty="0"/>
              <a:t>A</a:t>
            </a:r>
            <a:r>
              <a:rPr lang="en" dirty="0"/>
              <a:t>ny questions?</a:t>
            </a:r>
            <a:endParaRPr dirty="0"/>
          </a:p>
        </p:txBody>
      </p:sp>
      <p:sp>
        <p:nvSpPr>
          <p:cNvPr id="925" name="Google Shape;925;p72"/>
          <p:cNvSpPr/>
          <p:nvPr/>
        </p:nvSpPr>
        <p:spPr>
          <a:xfrm>
            <a:off x="4813839" y="781670"/>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2"/>
          <p:cNvSpPr/>
          <p:nvPr/>
        </p:nvSpPr>
        <p:spPr>
          <a:xfrm rot="2700000">
            <a:off x="5692712" y="672038"/>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2"/>
          <p:cNvSpPr/>
          <p:nvPr/>
        </p:nvSpPr>
        <p:spPr>
          <a:xfrm rot="2700000">
            <a:off x="6683422" y="672038"/>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2"/>
          <p:cNvSpPr/>
          <p:nvPr/>
        </p:nvSpPr>
        <p:spPr>
          <a:xfrm>
            <a:off x="7782864" y="818407"/>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72"/>
          <p:cNvGrpSpPr/>
          <p:nvPr/>
        </p:nvGrpSpPr>
        <p:grpSpPr>
          <a:xfrm>
            <a:off x="6790820" y="781658"/>
            <a:ext cx="407391" cy="407391"/>
            <a:chOff x="1323129" y="2571761"/>
            <a:chExt cx="417024" cy="417024"/>
          </a:xfrm>
        </p:grpSpPr>
        <p:sp>
          <p:nvSpPr>
            <p:cNvPr id="930" name="Google Shape;930;p72"/>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2"/>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2"/>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2"/>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72"/>
          <p:cNvGrpSpPr/>
          <p:nvPr/>
        </p:nvGrpSpPr>
        <p:grpSpPr>
          <a:xfrm>
            <a:off x="5802329" y="781658"/>
            <a:ext cx="407432" cy="407391"/>
            <a:chOff x="812101" y="2571761"/>
            <a:chExt cx="417066" cy="417024"/>
          </a:xfrm>
        </p:grpSpPr>
        <p:sp>
          <p:nvSpPr>
            <p:cNvPr id="935" name="Google Shape;935;p72"/>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2"/>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2"/>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2"/>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72"/>
          <p:cNvSpPr/>
          <p:nvPr/>
        </p:nvSpPr>
        <p:spPr>
          <a:xfrm rot="5400000">
            <a:off x="2621075" y="116240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pic>
        <p:nvPicPr>
          <p:cNvPr id="6" name="圖片 5">
            <a:extLst>
              <a:ext uri="{FF2B5EF4-FFF2-40B4-BE49-F238E27FC236}">
                <a16:creationId xmlns:a16="http://schemas.microsoft.com/office/drawing/2014/main" id="{C45E2F6C-33CE-C148-AC23-EE89295F674D}"/>
              </a:ext>
            </a:extLst>
          </p:cNvPr>
          <p:cNvPicPr>
            <a:picLocks noChangeAspect="1"/>
          </p:cNvPicPr>
          <p:nvPr/>
        </p:nvPicPr>
        <p:blipFill>
          <a:blip r:embed="rId3"/>
          <a:stretch>
            <a:fillRect/>
          </a:stretch>
        </p:blipFill>
        <p:spPr>
          <a:xfrm>
            <a:off x="2754670" y="0"/>
            <a:ext cx="3634659" cy="5143500"/>
          </a:xfrm>
          <a:prstGeom prst="rect">
            <a:avLst/>
          </a:prstGeom>
        </p:spPr>
      </p:pic>
    </p:spTree>
    <p:extLst>
      <p:ext uri="{BB962C8B-B14F-4D97-AF65-F5344CB8AC3E}">
        <p14:creationId xmlns:p14="http://schemas.microsoft.com/office/powerpoint/2010/main" val="1064109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body" idx="1"/>
          </p:nvPr>
        </p:nvSpPr>
        <p:spPr>
          <a:xfrm>
            <a:off x="713213" y="3125850"/>
            <a:ext cx="4239300" cy="3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the market size of fitness E-learning in 2019 when Covid-19 started to outbreak?</a:t>
            </a:r>
            <a:endParaRPr dirty="0"/>
          </a:p>
        </p:txBody>
      </p:sp>
      <p:sp>
        <p:nvSpPr>
          <p:cNvPr id="485" name="Google Shape;485;p45"/>
          <p:cNvSpPr txBox="1">
            <a:spLocks noGrp="1"/>
          </p:cNvSpPr>
          <p:nvPr>
            <p:ph type="title"/>
          </p:nvPr>
        </p:nvSpPr>
        <p:spPr>
          <a:xfrm>
            <a:off x="713224" y="1579125"/>
            <a:ext cx="4239300" cy="132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400" dirty="0"/>
              <a:t>試想疫情肆虐全球後</a:t>
            </a:r>
            <a:br>
              <a:rPr lang="en-US" altLang="zh-TW" sz="2400" dirty="0"/>
            </a:br>
            <a:r>
              <a:rPr lang="zh-TW" altLang="en-US" sz="2400" dirty="0"/>
              <a:t>線上健身學習市場規模為多大？</a:t>
            </a:r>
            <a:endParaRPr sz="2400" dirty="0"/>
          </a:p>
        </p:txBody>
      </p:sp>
      <p:sp>
        <p:nvSpPr>
          <p:cNvPr id="486" name="Google Shape;486;p45"/>
          <p:cNvSpPr/>
          <p:nvPr/>
        </p:nvSpPr>
        <p:spPr>
          <a:xfrm rot="5400000">
            <a:off x="2811275" y="209593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4159552A-1828-2C4C-87AD-2CA24007172F}"/>
              </a:ext>
            </a:extLst>
          </p:cNvPr>
          <p:cNvPicPr>
            <a:picLocks noChangeAspect="1"/>
          </p:cNvPicPr>
          <p:nvPr/>
        </p:nvPicPr>
        <p:blipFill>
          <a:blip r:embed="rId3"/>
          <a:stretch>
            <a:fillRect/>
          </a:stretch>
        </p:blipFill>
        <p:spPr>
          <a:xfrm rot="18901413">
            <a:off x="7398419" y="64520"/>
            <a:ext cx="2689058" cy="26890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body" idx="1"/>
          </p:nvPr>
        </p:nvSpPr>
        <p:spPr>
          <a:xfrm>
            <a:off x="713225" y="3002276"/>
            <a:ext cx="4239300" cy="3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USD</a:t>
            </a:r>
            <a:endParaRPr sz="4800" dirty="0"/>
          </a:p>
        </p:txBody>
      </p:sp>
      <p:sp>
        <p:nvSpPr>
          <p:cNvPr id="486" name="Google Shape;486;p45"/>
          <p:cNvSpPr/>
          <p:nvPr/>
        </p:nvSpPr>
        <p:spPr>
          <a:xfrm rot="5400000">
            <a:off x="2811275" y="1825494"/>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69E21128-FDF2-0E43-BA59-6ADD0AD0431F}"/>
              </a:ext>
            </a:extLst>
          </p:cNvPr>
          <p:cNvPicPr>
            <a:picLocks noChangeAspect="1"/>
          </p:cNvPicPr>
          <p:nvPr/>
        </p:nvPicPr>
        <p:blipFill>
          <a:blip r:embed="rId3"/>
          <a:stretch>
            <a:fillRect/>
          </a:stretch>
        </p:blipFill>
        <p:spPr>
          <a:xfrm rot="18902927">
            <a:off x="7322854" y="307698"/>
            <a:ext cx="2215843" cy="2215843"/>
          </a:xfrm>
          <a:prstGeom prst="rect">
            <a:avLst/>
          </a:prstGeom>
        </p:spPr>
      </p:pic>
      <p:sp>
        <p:nvSpPr>
          <p:cNvPr id="485" name="Google Shape;485;p45"/>
          <p:cNvSpPr txBox="1">
            <a:spLocks noGrp="1"/>
          </p:cNvSpPr>
          <p:nvPr>
            <p:ph type="title"/>
          </p:nvPr>
        </p:nvSpPr>
        <p:spPr>
          <a:xfrm>
            <a:off x="-1177481" y="1426343"/>
            <a:ext cx="8130629" cy="132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6600" dirty="0"/>
              <a:t>27</a:t>
            </a:r>
            <a:r>
              <a:rPr lang="en" sz="6600" dirty="0"/>
              <a:t>,</a:t>
            </a:r>
            <a:r>
              <a:rPr lang="en-US" altLang="zh-TW" sz="6600" dirty="0"/>
              <a:t>4</a:t>
            </a:r>
            <a:r>
              <a:rPr lang="en" sz="6600" dirty="0"/>
              <a:t>00,000,000</a:t>
            </a:r>
            <a:endParaRPr sz="6600" dirty="0"/>
          </a:p>
        </p:txBody>
      </p:sp>
    </p:spTree>
    <p:extLst>
      <p:ext uri="{BB962C8B-B14F-4D97-AF65-F5344CB8AC3E}">
        <p14:creationId xmlns:p14="http://schemas.microsoft.com/office/powerpoint/2010/main" val="2135297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488873" y="819016"/>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疫情下的趨勢</a:t>
            </a:r>
            <a:endParaRPr dirty="0"/>
          </a:p>
        </p:txBody>
      </p:sp>
      <p:sp>
        <p:nvSpPr>
          <p:cNvPr id="442" name="Google Shape;442;p42"/>
          <p:cNvSpPr txBox="1">
            <a:spLocks noGrp="1"/>
          </p:cNvSpPr>
          <p:nvPr>
            <p:ph type="subTitle" idx="1"/>
          </p:nvPr>
        </p:nvSpPr>
        <p:spPr>
          <a:xfrm>
            <a:off x="4488873" y="1827289"/>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根據權威數據公司美通社Cision分析，線上學習平台將有以下趨勢</a:t>
            </a:r>
            <a:r>
              <a:rPr lang="en-US" dirty="0"/>
              <a:t>：</a:t>
            </a:r>
            <a:endParaRPr dirty="0"/>
          </a:p>
          <a:p>
            <a:pPr marL="457200" lvl="0" indent="-304800" algn="l" rtl="0">
              <a:spcBef>
                <a:spcPts val="0"/>
              </a:spcBef>
              <a:spcAft>
                <a:spcPts val="0"/>
              </a:spcAft>
              <a:buClr>
                <a:schemeClr val="lt2"/>
              </a:buClr>
              <a:buSzPts val="1200"/>
              <a:buFont typeface="Montserrat"/>
              <a:buChar char="●"/>
            </a:pPr>
            <a:r>
              <a:rPr lang="en-US" dirty="0" err="1"/>
              <a:t>線上</a:t>
            </a:r>
            <a:r>
              <a:rPr lang="zh-TW" altLang="en-US" dirty="0"/>
              <a:t>健身</a:t>
            </a:r>
            <a:r>
              <a:rPr lang="en-US" dirty="0"/>
              <a:t>學習趨勢在2019年具有274</a:t>
            </a:r>
            <a:r>
              <a:rPr lang="zh-TW" altLang="en-US" dirty="0"/>
              <a:t>億</a:t>
            </a:r>
            <a:r>
              <a:rPr lang="en-US" dirty="0" err="1"/>
              <a:t>美元的市場規模</a:t>
            </a:r>
            <a:endParaRPr dirty="0"/>
          </a:p>
          <a:p>
            <a:pPr marL="457200" lvl="0" indent="-304800" algn="l" rtl="0">
              <a:spcBef>
                <a:spcPts val="0"/>
              </a:spcBef>
              <a:spcAft>
                <a:spcPts val="0"/>
              </a:spcAft>
              <a:buClr>
                <a:schemeClr val="lt2"/>
              </a:buClr>
              <a:buSzPts val="1200"/>
              <a:buFont typeface="Montserrat"/>
              <a:buChar char="●"/>
            </a:pPr>
            <a:r>
              <a:rPr lang="en-US" dirty="0"/>
              <a:t>預測2019至2025CAGR可以成長10.85%</a:t>
            </a:r>
          </a:p>
          <a:p>
            <a:pPr marL="457200" lvl="0" indent="-304800" algn="l" rtl="0">
              <a:spcBef>
                <a:spcPts val="0"/>
              </a:spcBef>
              <a:spcAft>
                <a:spcPts val="0"/>
              </a:spcAft>
              <a:buClr>
                <a:schemeClr val="lt2"/>
              </a:buClr>
              <a:buSzPts val="1200"/>
              <a:buFont typeface="Montserrat"/>
              <a:buChar char="●"/>
            </a:pPr>
            <a:r>
              <a:rPr lang="en-US" dirty="0" err="1"/>
              <a:t>亞太地區將會見證最具規模的成長</a:t>
            </a:r>
            <a:endParaRPr lang="en-US" dirty="0"/>
          </a:p>
          <a:p>
            <a:pPr indent="-304800">
              <a:buClr>
                <a:schemeClr val="lt2"/>
              </a:buClr>
              <a:buSzPts val="1200"/>
              <a:buFont typeface="Montserrat"/>
              <a:buChar char="●"/>
            </a:pPr>
            <a:r>
              <a:rPr lang="en-US" dirty="0" err="1"/>
              <a:t>客製化課程及小眾學習（microleaning）成為趨勢</a:t>
            </a:r>
            <a:endParaRPr lang="en-US" dirty="0"/>
          </a:p>
          <a:p>
            <a:pPr marL="0" lvl="0" indent="0">
              <a:spcBef>
                <a:spcPts val="1600"/>
              </a:spcBef>
              <a:buNone/>
            </a:pPr>
            <a:r>
              <a:rPr lang="en-US" sz="900" dirty="0" err="1"/>
              <a:t>數據來源：https</a:t>
            </a:r>
            <a:r>
              <a:rPr lang="en-US" sz="900" dirty="0"/>
              <a:t>://</a:t>
            </a:r>
            <a:r>
              <a:rPr lang="en-US" sz="900" dirty="0" err="1"/>
              <a:t>www.prnewswire.com</a:t>
            </a:r>
            <a:r>
              <a:rPr lang="en-US" sz="900" dirty="0"/>
              <a:t>/in/news-releases/e-learning-market-size-is-expected-to-grow-at-a-cagr-of-10-85-by-2025-valuates-reports-819658695.html</a:t>
            </a: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F215635B-30F9-C545-958A-B1963782EB22}"/>
              </a:ext>
            </a:extLst>
          </p:cNvPr>
          <p:cNvPicPr>
            <a:picLocks noChangeAspect="1"/>
          </p:cNvPicPr>
          <p:nvPr/>
        </p:nvPicPr>
        <p:blipFill>
          <a:blip r:embed="rId3"/>
          <a:stretch>
            <a:fillRect/>
          </a:stretch>
        </p:blipFill>
        <p:spPr>
          <a:xfrm rot="18915849">
            <a:off x="-133222" y="-175946"/>
            <a:ext cx="2174448" cy="2174448"/>
          </a:xfrm>
          <a:prstGeom prst="rect">
            <a:avLst/>
          </a:prstGeom>
        </p:spPr>
      </p:pic>
      <p:pic>
        <p:nvPicPr>
          <p:cNvPr id="3" name="圖片 2">
            <a:extLst>
              <a:ext uri="{FF2B5EF4-FFF2-40B4-BE49-F238E27FC236}">
                <a16:creationId xmlns:a16="http://schemas.microsoft.com/office/drawing/2014/main" id="{52AD5940-BEEC-AF49-8A6F-A2C108682922}"/>
              </a:ext>
            </a:extLst>
          </p:cNvPr>
          <p:cNvPicPr>
            <a:picLocks noChangeAspect="1"/>
          </p:cNvPicPr>
          <p:nvPr/>
        </p:nvPicPr>
        <p:blipFill>
          <a:blip r:embed="rId4"/>
          <a:stretch>
            <a:fillRect/>
          </a:stretch>
        </p:blipFill>
        <p:spPr>
          <a:xfrm rot="18900189">
            <a:off x="-331618" y="2983501"/>
            <a:ext cx="2571240" cy="2556547"/>
          </a:xfrm>
          <a:prstGeom prst="rect">
            <a:avLst/>
          </a:prstGeom>
        </p:spPr>
      </p:pic>
    </p:spTree>
    <p:extLst>
      <p:ext uri="{BB962C8B-B14F-4D97-AF65-F5344CB8AC3E}">
        <p14:creationId xmlns:p14="http://schemas.microsoft.com/office/powerpoint/2010/main" val="1627661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6"/>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亞太地區線上健身趨勢</a:t>
            </a:r>
            <a:endParaRPr dirty="0"/>
          </a:p>
        </p:txBody>
      </p:sp>
      <p:sp>
        <p:nvSpPr>
          <p:cNvPr id="493" name="Google Shape;493;p46"/>
          <p:cNvSpPr txBox="1"/>
          <p:nvPr/>
        </p:nvSpPr>
        <p:spPr>
          <a:xfrm>
            <a:off x="713250" y="4304225"/>
            <a:ext cx="7717500" cy="295200"/>
          </a:xfrm>
          <a:prstGeom prst="rect">
            <a:avLst/>
          </a:prstGeom>
          <a:noFill/>
          <a:ln>
            <a:noFill/>
          </a:ln>
        </p:spPr>
        <p:txBody>
          <a:bodyPr spcFirstLastPara="1" wrap="square" lIns="91425" tIns="91425" rIns="91425" bIns="91425" anchor="t" anchorCtr="0">
            <a:noAutofit/>
          </a:bodyPr>
          <a:lstStyle/>
          <a:p>
            <a:pPr lvl="0" algn="ctr"/>
            <a:r>
              <a:rPr lang="en-US" sz="1000" dirty="0">
                <a:solidFill>
                  <a:schemeClr val="dk1"/>
                </a:solidFill>
                <a:latin typeface="Actor"/>
                <a:ea typeface="Actor"/>
                <a:cs typeface="Actor"/>
                <a:sym typeface="Actor"/>
              </a:rPr>
              <a:t>R</a:t>
            </a:r>
            <a:r>
              <a:rPr lang="en" sz="1000" dirty="0" err="1">
                <a:solidFill>
                  <a:schemeClr val="dk1"/>
                </a:solidFill>
                <a:latin typeface="Actor"/>
                <a:ea typeface="Actor"/>
                <a:cs typeface="Actor"/>
                <a:sym typeface="Actor"/>
              </a:rPr>
              <a:t>eference</a:t>
            </a:r>
            <a:r>
              <a:rPr lang="en" sz="1000" dirty="0">
                <a:solidFill>
                  <a:schemeClr val="dk1"/>
                </a:solidFill>
                <a:latin typeface="Actor"/>
                <a:ea typeface="Actor"/>
                <a:cs typeface="Actor"/>
                <a:sym typeface="Actor"/>
              </a:rPr>
              <a:t>：</a:t>
            </a:r>
            <a:r>
              <a:rPr lang="en-US" sz="1000" dirty="0">
                <a:solidFill>
                  <a:schemeClr val="dk1"/>
                </a:solidFill>
                <a:latin typeface="Actor"/>
                <a:ea typeface="Actor"/>
                <a:cs typeface="Actor"/>
                <a:sym typeface="Actor"/>
              </a:rPr>
              <a:t>https://</a:t>
            </a:r>
            <a:r>
              <a:rPr lang="en-US" sz="1000" dirty="0" err="1">
                <a:solidFill>
                  <a:schemeClr val="dk1"/>
                </a:solidFill>
                <a:latin typeface="Actor"/>
                <a:ea typeface="Actor"/>
                <a:cs typeface="Actor"/>
                <a:sym typeface="Actor"/>
              </a:rPr>
              <a:t>www.gminsights.com</a:t>
            </a:r>
            <a:r>
              <a:rPr lang="en-US" sz="1000" dirty="0">
                <a:solidFill>
                  <a:schemeClr val="dk1"/>
                </a:solidFill>
                <a:latin typeface="Actor"/>
                <a:ea typeface="Actor"/>
                <a:cs typeface="Actor"/>
                <a:sym typeface="Actor"/>
              </a:rPr>
              <a:t>/industry-analysis/virtual-online-fitness-market/</a:t>
            </a:r>
            <a:endParaRPr sz="1000" dirty="0">
              <a:solidFill>
                <a:schemeClr val="dk1"/>
              </a:solidFill>
              <a:latin typeface="Actor"/>
              <a:ea typeface="Actor"/>
              <a:cs typeface="Actor"/>
              <a:sym typeface="Actor"/>
            </a:endParaRPr>
          </a:p>
        </p:txBody>
      </p:sp>
      <p:sp>
        <p:nvSpPr>
          <p:cNvPr id="494" name="Google Shape;494;p46"/>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txBox="1">
            <a:spLocks noGrp="1"/>
          </p:cNvSpPr>
          <p:nvPr>
            <p:ph type="subTitle" idx="4294967295"/>
          </p:nvPr>
        </p:nvSpPr>
        <p:spPr>
          <a:xfrm>
            <a:off x="5006149" y="2283224"/>
            <a:ext cx="3169564" cy="17304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dirty="0">
                <a:latin typeface="DM Serif Display"/>
                <a:ea typeface="DM Serif Display"/>
                <a:cs typeface="DM Serif Display"/>
                <a:sym typeface="DM Serif Display"/>
              </a:rPr>
              <a:t>在</a:t>
            </a:r>
            <a:r>
              <a:rPr lang="en-US" altLang="zh-TW" sz="2000" dirty="0">
                <a:latin typeface="DM Serif Display"/>
                <a:ea typeface="DM Serif Display"/>
                <a:cs typeface="DM Serif Display"/>
                <a:sym typeface="DM Serif Display"/>
              </a:rPr>
              <a:t>2019</a:t>
            </a:r>
            <a:r>
              <a:rPr lang="zh-TW" altLang="en-US" sz="2000" dirty="0">
                <a:latin typeface="DM Serif Display"/>
                <a:ea typeface="DM Serif Display"/>
                <a:cs typeface="DM Serif Display"/>
                <a:sym typeface="DM Serif Display"/>
              </a:rPr>
              <a:t>年達到</a:t>
            </a:r>
            <a:r>
              <a:rPr lang="en-US" altLang="zh-TW" sz="2000" dirty="0">
                <a:latin typeface="DM Serif Display"/>
                <a:ea typeface="DM Serif Display"/>
                <a:cs typeface="DM Serif Display"/>
                <a:sym typeface="DM Serif Display"/>
              </a:rPr>
              <a:t>5musd</a:t>
            </a:r>
            <a:r>
              <a:rPr lang="zh-TW" altLang="en-US" sz="2000" dirty="0">
                <a:latin typeface="DM Serif Display"/>
                <a:ea typeface="DM Serif Display"/>
                <a:cs typeface="DM Serif Display"/>
                <a:sym typeface="DM Serif Display"/>
              </a:rPr>
              <a:t>市場規模，根據</a:t>
            </a:r>
            <a:r>
              <a:rPr lang="en-US" altLang="zh-TW" sz="2000" dirty="0">
                <a:latin typeface="DM Serif Display"/>
                <a:ea typeface="DM Serif Display"/>
                <a:cs typeface="DM Serif Display"/>
                <a:sym typeface="DM Serif Display"/>
              </a:rPr>
              <a:t>2016</a:t>
            </a:r>
            <a:r>
              <a:rPr lang="zh-TW" altLang="en-US" sz="2000" dirty="0">
                <a:latin typeface="DM Serif Display"/>
                <a:ea typeface="DM Serif Display"/>
                <a:cs typeface="DM Serif Display"/>
                <a:sym typeface="DM Serif Display"/>
              </a:rPr>
              <a:t>至</a:t>
            </a:r>
            <a:r>
              <a:rPr lang="en-US" altLang="zh-TW" sz="2000" dirty="0">
                <a:latin typeface="DM Serif Display"/>
                <a:ea typeface="DM Serif Display"/>
                <a:cs typeface="DM Serif Display"/>
                <a:sym typeface="DM Serif Display"/>
              </a:rPr>
              <a:t>2019</a:t>
            </a:r>
            <a:r>
              <a:rPr lang="zh-TW" altLang="en-US" sz="2000" dirty="0">
                <a:latin typeface="DM Serif Display"/>
                <a:ea typeface="DM Serif Display"/>
                <a:cs typeface="DM Serif Display"/>
                <a:sym typeface="DM Serif Display"/>
              </a:rPr>
              <a:t>年的歷史資料，預測在</a:t>
            </a:r>
            <a:r>
              <a:rPr lang="en-US" altLang="zh-TW" sz="2000" dirty="0">
                <a:latin typeface="DM Serif Display"/>
                <a:ea typeface="DM Serif Display"/>
                <a:cs typeface="DM Serif Display"/>
                <a:sym typeface="DM Serif Display"/>
              </a:rPr>
              <a:t>2026</a:t>
            </a:r>
            <a:r>
              <a:rPr lang="zh-TW" altLang="en-US" sz="2000" dirty="0">
                <a:latin typeface="DM Serif Display"/>
                <a:ea typeface="DM Serif Display"/>
                <a:cs typeface="DM Serif Display"/>
                <a:sym typeface="DM Serif Display"/>
              </a:rPr>
              <a:t>將達到</a:t>
            </a:r>
            <a:r>
              <a:rPr lang="en-US" altLang="zh-TW" sz="2000" dirty="0">
                <a:latin typeface="DM Serif Display"/>
                <a:ea typeface="DM Serif Display"/>
                <a:cs typeface="DM Serif Display"/>
                <a:sym typeface="DM Serif Display"/>
              </a:rPr>
              <a:t>30musd</a:t>
            </a:r>
            <a:r>
              <a:rPr lang="zh-TW" altLang="en-US" sz="2000" dirty="0">
                <a:latin typeface="DM Serif Display"/>
                <a:ea typeface="DM Serif Display"/>
                <a:cs typeface="DM Serif Display"/>
                <a:sym typeface="DM Serif Display"/>
              </a:rPr>
              <a:t>市場規模</a:t>
            </a:r>
            <a:endParaRPr sz="2000" dirty="0">
              <a:latin typeface="DM Serif Display"/>
              <a:ea typeface="DM Serif Display"/>
              <a:cs typeface="DM Serif Display"/>
              <a:sym typeface="DM Serif Display"/>
            </a:endParaRPr>
          </a:p>
        </p:txBody>
      </p:sp>
      <p:sp>
        <p:nvSpPr>
          <p:cNvPr id="496" name="Google Shape;496;p46"/>
          <p:cNvSpPr txBox="1">
            <a:spLocks noGrp="1"/>
          </p:cNvSpPr>
          <p:nvPr>
            <p:ph type="subTitle" idx="4294967295"/>
          </p:nvPr>
        </p:nvSpPr>
        <p:spPr>
          <a:xfrm>
            <a:off x="5006150" y="2716575"/>
            <a:ext cx="2994900" cy="1177200"/>
          </a:xfrm>
          <a:prstGeom prst="rect">
            <a:avLst/>
          </a:prstGeom>
        </p:spPr>
        <p:txBody>
          <a:bodyPr spcFirstLastPara="1" wrap="square" lIns="91425" tIns="91425" rIns="91425" bIns="91425" anchor="t" anchorCtr="0">
            <a:noAutofit/>
          </a:bodyPr>
          <a:lstStyle/>
          <a:p>
            <a:pPr marL="0" lvl="0" indent="0">
              <a:spcAft>
                <a:spcPts val="1200"/>
              </a:spcAft>
              <a:buNone/>
            </a:pPr>
            <a:r>
              <a:rPr lang="zh-TW" altLang="en-US" dirty="0"/>
              <a:t> </a:t>
            </a:r>
            <a:endParaRPr dirty="0"/>
          </a:p>
        </p:txBody>
      </p:sp>
      <p:sp>
        <p:nvSpPr>
          <p:cNvPr id="498" name="Google Shape;498;p46"/>
          <p:cNvSpPr/>
          <p:nvPr/>
        </p:nvSpPr>
        <p:spPr>
          <a:xfrm rot="2700000">
            <a:off x="5125385" y="1921659"/>
            <a:ext cx="299530" cy="29953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Online Fitness Market Size &amp;amp; Share | Global Report 2026">
            <a:extLst>
              <a:ext uri="{FF2B5EF4-FFF2-40B4-BE49-F238E27FC236}">
                <a16:creationId xmlns:a16="http://schemas.microsoft.com/office/drawing/2014/main" id="{80F0B51E-4FE0-444C-AC20-F9225961E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50" y="1402094"/>
            <a:ext cx="4118237" cy="261156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p46">
            <a:extLst>
              <a:ext uri="{FF2B5EF4-FFF2-40B4-BE49-F238E27FC236}">
                <a16:creationId xmlns:a16="http://schemas.microsoft.com/office/drawing/2014/main" id="{A03FC418-83E4-3545-97FC-D773C496906F}"/>
              </a:ext>
            </a:extLst>
          </p:cNvPr>
          <p:cNvSpPr/>
          <p:nvPr/>
        </p:nvSpPr>
        <p:spPr>
          <a:xfrm rot="2700000">
            <a:off x="5125385" y="1921659"/>
            <a:ext cx="299530" cy="29953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773;p80">
            <a:extLst>
              <a:ext uri="{FF2B5EF4-FFF2-40B4-BE49-F238E27FC236}">
                <a16:creationId xmlns:a16="http://schemas.microsoft.com/office/drawing/2014/main" id="{04312F33-7D15-5846-8456-02F4C189E2B7}"/>
              </a:ext>
            </a:extLst>
          </p:cNvPr>
          <p:cNvGrpSpPr/>
          <p:nvPr/>
        </p:nvGrpSpPr>
        <p:grpSpPr>
          <a:xfrm>
            <a:off x="5118217" y="1958584"/>
            <a:ext cx="302136" cy="238400"/>
            <a:chOff x="6000718" y="3070557"/>
            <a:chExt cx="587865" cy="517731"/>
          </a:xfrm>
        </p:grpSpPr>
        <p:sp>
          <p:nvSpPr>
            <p:cNvPr id="13" name="Google Shape;3774;p80">
              <a:extLst>
                <a:ext uri="{FF2B5EF4-FFF2-40B4-BE49-F238E27FC236}">
                  <a16:creationId xmlns:a16="http://schemas.microsoft.com/office/drawing/2014/main" id="{36C4A816-365C-484A-A62D-0815D0185C4E}"/>
                </a:ext>
              </a:extLst>
            </p:cNvPr>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75;p80">
              <a:extLst>
                <a:ext uri="{FF2B5EF4-FFF2-40B4-BE49-F238E27FC236}">
                  <a16:creationId xmlns:a16="http://schemas.microsoft.com/office/drawing/2014/main" id="{B9831F0E-EF56-D746-B73F-DC124174779F}"/>
                </a:ext>
              </a:extLst>
            </p:cNvPr>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76;p80">
              <a:extLst>
                <a:ext uri="{FF2B5EF4-FFF2-40B4-BE49-F238E27FC236}">
                  <a16:creationId xmlns:a16="http://schemas.microsoft.com/office/drawing/2014/main" id="{76C10759-C0B3-0349-A956-EA20EC353C10}"/>
                </a:ext>
              </a:extLst>
            </p:cNvPr>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7;p80">
              <a:extLst>
                <a:ext uri="{FF2B5EF4-FFF2-40B4-BE49-F238E27FC236}">
                  <a16:creationId xmlns:a16="http://schemas.microsoft.com/office/drawing/2014/main" id="{F74360CC-E94E-2C48-9ED7-0611CB09E658}"/>
                </a:ext>
              </a:extLst>
            </p:cNvPr>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78;p80">
              <a:extLst>
                <a:ext uri="{FF2B5EF4-FFF2-40B4-BE49-F238E27FC236}">
                  <a16:creationId xmlns:a16="http://schemas.microsoft.com/office/drawing/2014/main" id="{70775DF0-06D1-4843-982F-6EAC435DE669}"/>
                </a:ext>
              </a:extLst>
            </p:cNvPr>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79;p80">
              <a:extLst>
                <a:ext uri="{FF2B5EF4-FFF2-40B4-BE49-F238E27FC236}">
                  <a16:creationId xmlns:a16="http://schemas.microsoft.com/office/drawing/2014/main" id="{87B4A401-65EA-5D49-9B3C-3673266D06D7}"/>
                </a:ext>
              </a:extLst>
            </p:cNvPr>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80;p80">
              <a:extLst>
                <a:ext uri="{FF2B5EF4-FFF2-40B4-BE49-F238E27FC236}">
                  <a16:creationId xmlns:a16="http://schemas.microsoft.com/office/drawing/2014/main" id="{DFC30A80-11B8-E649-9FC4-1BC7E25AD54E}"/>
                </a:ext>
              </a:extLst>
            </p:cNvPr>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81;p80">
              <a:extLst>
                <a:ext uri="{FF2B5EF4-FFF2-40B4-BE49-F238E27FC236}">
                  <a16:creationId xmlns:a16="http://schemas.microsoft.com/office/drawing/2014/main" id="{FCA329C8-FE9B-B74E-B216-4C191F3BC135}"/>
                </a:ext>
              </a:extLst>
            </p:cNvPr>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82;p80">
              <a:extLst>
                <a:ext uri="{FF2B5EF4-FFF2-40B4-BE49-F238E27FC236}">
                  <a16:creationId xmlns:a16="http://schemas.microsoft.com/office/drawing/2014/main" id="{E1787F12-F350-A746-B1B5-215A0BED8F29}"/>
                </a:ext>
              </a:extLst>
            </p:cNvPr>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83;p80">
              <a:extLst>
                <a:ext uri="{FF2B5EF4-FFF2-40B4-BE49-F238E27FC236}">
                  <a16:creationId xmlns:a16="http://schemas.microsoft.com/office/drawing/2014/main" id="{4BFF44CC-CA26-0242-9D21-01A02F9BE63D}"/>
                </a:ext>
              </a:extLst>
            </p:cNvPr>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4212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692902"/>
            <a:ext cx="3858900" cy="8050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專題動機與目標</a:t>
            </a:r>
            <a:endParaRPr dirty="0"/>
          </a:p>
        </p:txBody>
      </p:sp>
      <p:sp>
        <p:nvSpPr>
          <p:cNvPr id="442" name="Google Shape;442;p42"/>
          <p:cNvSpPr txBox="1">
            <a:spLocks noGrp="1"/>
          </p:cNvSpPr>
          <p:nvPr>
            <p:ph type="subTitle" idx="1"/>
          </p:nvPr>
        </p:nvSpPr>
        <p:spPr>
          <a:xfrm>
            <a:off x="4319451" y="1497989"/>
            <a:ext cx="4555191" cy="2819173"/>
          </a:xfrm>
          <a:prstGeom prst="rect">
            <a:avLst/>
          </a:prstGeom>
        </p:spPr>
        <p:txBody>
          <a:bodyPr spcFirstLastPara="1" wrap="square" lIns="91425" tIns="91425" rIns="91425" bIns="91425" anchor="ctr" anchorCtr="0">
            <a:noAutofit/>
          </a:bodyPr>
          <a:lstStyle/>
          <a:p>
            <a:pPr marL="0" indent="0">
              <a:buNone/>
            </a:pPr>
            <a:r>
              <a:rPr lang="zh-TW" altLang="en-US" dirty="0"/>
              <a:t>隨著健身意識的普及，市面上的健身</a:t>
            </a:r>
            <a:r>
              <a:rPr lang="en-US" altLang="zh-TW" dirty="0"/>
              <a:t>app</a:t>
            </a:r>
            <a:r>
              <a:rPr lang="zh-TW" altLang="en-US" dirty="0"/>
              <a:t>包羅萬象，但除了設定</a:t>
            </a:r>
            <a:r>
              <a:rPr lang="en-US" altLang="zh-TW" dirty="0" err="1"/>
              <a:t>tabata</a:t>
            </a:r>
            <a:r>
              <a:rPr lang="zh-TW" altLang="en-US" dirty="0"/>
              <a:t>健身動作外，鮮少特別是針對健身初學者做設計的，更別提教導民眾健身營養學以及其他有用知識。而知識經濟的抬頭、疫情下的線上健身市場需求暴增，使我們看準時機打造一款專為初學者設計的健身網站。</a:t>
            </a:r>
          </a:p>
          <a:p>
            <a:pPr marL="0" lvl="0" indent="0" algn="l" rtl="0">
              <a:spcBef>
                <a:spcPts val="0"/>
              </a:spcBef>
              <a:spcAft>
                <a:spcPts val="0"/>
              </a:spcAft>
              <a:buNone/>
            </a:pPr>
            <a:endParaRPr dirty="0"/>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F2702D23-A0AC-F44F-A877-18B09ACABB7B}"/>
              </a:ext>
            </a:extLst>
          </p:cNvPr>
          <p:cNvPicPr>
            <a:picLocks noChangeAspect="1"/>
          </p:cNvPicPr>
          <p:nvPr/>
        </p:nvPicPr>
        <p:blipFill>
          <a:blip r:embed="rId3"/>
          <a:stretch>
            <a:fillRect/>
          </a:stretch>
        </p:blipFill>
        <p:spPr>
          <a:xfrm rot="18898417">
            <a:off x="-279626" y="2990113"/>
            <a:ext cx="2467257" cy="2467257"/>
          </a:xfrm>
          <a:prstGeom prst="rect">
            <a:avLst/>
          </a:prstGeom>
        </p:spPr>
      </p:pic>
      <p:pic>
        <p:nvPicPr>
          <p:cNvPr id="3" name="圖片 2">
            <a:extLst>
              <a:ext uri="{FF2B5EF4-FFF2-40B4-BE49-F238E27FC236}">
                <a16:creationId xmlns:a16="http://schemas.microsoft.com/office/drawing/2014/main" id="{56095A5E-C2E0-134C-9153-581CAADE66D1}"/>
              </a:ext>
            </a:extLst>
          </p:cNvPr>
          <p:cNvPicPr>
            <a:picLocks noChangeAspect="1"/>
          </p:cNvPicPr>
          <p:nvPr/>
        </p:nvPicPr>
        <p:blipFill>
          <a:blip r:embed="rId4"/>
          <a:stretch>
            <a:fillRect/>
          </a:stretch>
        </p:blipFill>
        <p:spPr>
          <a:xfrm rot="18901589">
            <a:off x="1008" y="-76474"/>
            <a:ext cx="2050740" cy="20507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4651441" y="1652565"/>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1133475" y="1728775"/>
            <a:ext cx="3210000"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dirty="0"/>
              <a:t>專題目標</a:t>
            </a:r>
            <a:endParaRPr dirty="0"/>
          </a:p>
        </p:txBody>
      </p:sp>
      <p:sp>
        <p:nvSpPr>
          <p:cNvPr id="455" name="Google Shape;455;p43"/>
          <p:cNvSpPr txBox="1">
            <a:spLocks noGrp="1"/>
          </p:cNvSpPr>
          <p:nvPr>
            <p:ph type="body" idx="1"/>
          </p:nvPr>
        </p:nvSpPr>
        <p:spPr>
          <a:xfrm>
            <a:off x="1025236" y="2812175"/>
            <a:ext cx="3421128" cy="816900"/>
          </a:xfrm>
          <a:prstGeom prst="rect">
            <a:avLst/>
          </a:prstGeom>
        </p:spPr>
        <p:txBody>
          <a:bodyPr spcFirstLastPara="1" wrap="square" lIns="91425" tIns="91425" rIns="91425" bIns="91425" anchor="t" anchorCtr="0">
            <a:noAutofit/>
          </a:bodyPr>
          <a:lstStyle/>
          <a:p>
            <a:pPr marL="0" lvl="0" indent="0">
              <a:buNone/>
            </a:pPr>
            <a:r>
              <a:rPr lang="zh-TW" altLang="en-US" dirty="0"/>
              <a:t>專為初學者設計的健身</a:t>
            </a:r>
            <a:r>
              <a:rPr lang="en" dirty="0" err="1"/>
              <a:t>品牌及網站</a:t>
            </a:r>
            <a:endParaRPr lang="en" dirty="0"/>
          </a:p>
          <a:p>
            <a:pPr marL="0" lvl="0" indent="0" algn="r" rtl="0">
              <a:spcBef>
                <a:spcPts val="0"/>
              </a:spcBef>
              <a:spcAft>
                <a:spcPts val="0"/>
              </a:spcAft>
              <a:buNone/>
            </a:pPr>
            <a:r>
              <a:rPr lang="en" dirty="0"/>
              <a:t>Create an indoor workout brand and website</a:t>
            </a:r>
            <a:r>
              <a:rPr lang="zh-TW" altLang="en-US" dirty="0"/>
              <a:t> </a:t>
            </a:r>
            <a:r>
              <a:rPr lang="en-US" altLang="zh-TW" dirty="0"/>
              <a:t> for beginners</a:t>
            </a:r>
            <a:r>
              <a:rPr lang="en" dirty="0"/>
              <a:t> </a:t>
            </a:r>
          </a:p>
          <a:p>
            <a:pPr marL="0" lvl="0" indent="0" algn="r" rtl="0">
              <a:spcBef>
                <a:spcPts val="0"/>
              </a:spcBef>
              <a:spcAft>
                <a:spcPts val="0"/>
              </a:spcAft>
              <a:buNone/>
            </a:pPr>
            <a:r>
              <a:rPr lang="zh-TW" altLang="en-US" dirty="0"/>
              <a:t> </a:t>
            </a:r>
            <a:endParaRPr dirty="0"/>
          </a:p>
        </p:txBody>
      </p:sp>
      <p:sp>
        <p:nvSpPr>
          <p:cNvPr id="457" name="Google Shape;457;p43"/>
          <p:cNvSpPr/>
          <p:nvPr/>
        </p:nvSpPr>
        <p:spPr>
          <a:xfrm rot="5400000">
            <a:off x="3253575" y="176865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女友和教練「女下男上」健身他頭頂超綠罵：我看錯了什麼- 社會- 中時新聞網">
            <a:extLst>
              <a:ext uri="{FF2B5EF4-FFF2-40B4-BE49-F238E27FC236}">
                <a16:creationId xmlns:a16="http://schemas.microsoft.com/office/drawing/2014/main" id="{7C7361EF-DD20-474B-B123-8D3B60A0D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84" y="1742574"/>
            <a:ext cx="2948181" cy="1658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6370</TotalTime>
  <Words>866</Words>
  <Application>Microsoft Macintosh PowerPoint</Application>
  <PresentationFormat>如螢幕大小 (16:9)</PresentationFormat>
  <Paragraphs>158</Paragraphs>
  <Slides>32</Slides>
  <Notes>32</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32</vt:i4>
      </vt:variant>
    </vt:vector>
  </HeadingPairs>
  <TitlesOfParts>
    <vt:vector size="48" baseType="lpstr">
      <vt:lpstr>Abril Fatface</vt:lpstr>
      <vt:lpstr>Yanone Kaffeesatz</vt:lpstr>
      <vt:lpstr>Caveat</vt:lpstr>
      <vt:lpstr>Arial</vt:lpstr>
      <vt:lpstr>DM Serif Display</vt:lpstr>
      <vt:lpstr>Avenir Book</vt:lpstr>
      <vt:lpstr>Francois One</vt:lpstr>
      <vt:lpstr>新細明體</vt:lpstr>
      <vt:lpstr>Anaheim</vt:lpstr>
      <vt:lpstr>Actor</vt:lpstr>
      <vt:lpstr>Ayuthaya</vt:lpstr>
      <vt:lpstr>Montserrat</vt:lpstr>
      <vt:lpstr>Roboto Condensed Light</vt:lpstr>
      <vt:lpstr>新細明體</vt:lpstr>
      <vt:lpstr>Josefin Slab</vt:lpstr>
      <vt:lpstr>Internship Report by Slidesgo</vt:lpstr>
      <vt:lpstr>ToughFit!  Light up your body</vt:lpstr>
      <vt:lpstr>專題大綱 Abstract</vt:lpstr>
      <vt:lpstr>專題動機與目標</vt:lpstr>
      <vt:lpstr>試想疫情肆虐全球後 線上健身學習市場規模為多大？</vt:lpstr>
      <vt:lpstr>27,400,000,000</vt:lpstr>
      <vt:lpstr>疫情下的趨勢</vt:lpstr>
      <vt:lpstr>亞太地區線上健身趨勢</vt:lpstr>
      <vt:lpstr>專題動機與目標</vt:lpstr>
      <vt:lpstr>專題目標</vt:lpstr>
      <vt:lpstr>主頁&amp;功能</vt:lpstr>
      <vt:lpstr>技術規格</vt:lpstr>
      <vt:lpstr>品牌商標</vt:lpstr>
      <vt:lpstr>PowerPoint 簡報</vt:lpstr>
      <vt:lpstr>PowerPoint 簡報</vt:lpstr>
      <vt:lpstr>外食族菜單拉霸out-diner menu slots</vt:lpstr>
      <vt:lpstr>PowerPoint 簡報</vt:lpstr>
      <vt:lpstr>知識專區knowledge section</vt:lpstr>
      <vt:lpstr>商城Shop</vt:lpstr>
      <vt:lpstr>推薦運動項目 Recommended exercise</vt:lpstr>
      <vt:lpstr>專業諮詢professional consult</vt:lpstr>
      <vt:lpstr>3</vt:lpstr>
      <vt:lpstr>商業模式9宮格business model table</vt:lpstr>
      <vt:lpstr>系統架構圖 System architecture</vt:lpstr>
      <vt:lpstr>SWOT分析</vt:lpstr>
      <vt:lpstr>競品分析</vt:lpstr>
      <vt:lpstr>4</vt:lpstr>
      <vt:lpstr>如何推廣我們的web?</vt:lpstr>
      <vt:lpstr>如何吸引人使用我們的網站？</vt:lpstr>
      <vt:lpstr>營運的經費將從何而來？</vt:lpstr>
      <vt:lpstr>結論conclusion</vt:lpstr>
      <vt:lpstr>Thanks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ToughFit!  Light up your body</dc:title>
  <cp:lastModifiedBy>Microsoft Office User</cp:lastModifiedBy>
  <cp:revision>123</cp:revision>
  <dcterms:modified xsi:type="dcterms:W3CDTF">2022-05-04T12:38:35Z</dcterms:modified>
</cp:coreProperties>
</file>